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7772400" cy="10058400"/>
  <p:notesSz cx="6858000" cy="9144000"/>
  <p:embeddedFontLst>
    <p:embeddedFont>
      <p:font typeface="Proxima Nova" panose="020B060402020202020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46">
          <p15:clr>
            <a:srgbClr val="FF00FF"/>
          </p15:clr>
        </p15:guide>
        <p15:guide id="2" pos="4752">
          <p15:clr>
            <a:srgbClr val="FF00FF"/>
          </p15:clr>
        </p15:guide>
        <p15:guide id="3" orient="horz" pos="144">
          <p15:clr>
            <a:srgbClr val="9AA0A6"/>
          </p15:clr>
        </p15:guide>
        <p15:guide id="4" orient="horz" pos="6192">
          <p15:clr>
            <a:srgbClr val="9AA0A6"/>
          </p15:clr>
        </p15:guide>
        <p15:guide id="5" pos="225">
          <p15:clr>
            <a:srgbClr val="FF00FF"/>
          </p15:clr>
        </p15:guide>
        <p15:guide id="6" pos="4033">
          <p15:clr>
            <a:srgbClr val="FF00FF"/>
          </p15:clr>
        </p15:guide>
        <p15:guide id="7" pos="1150">
          <p15:clr>
            <a:srgbClr val="FF00FF"/>
          </p15:clr>
        </p15:guide>
        <p15:guide id="8" pos="2111">
          <p15:clr>
            <a:srgbClr val="FF00FF"/>
          </p15:clr>
        </p15:guide>
        <p15:guide id="9" pos="3072">
          <p15:clr>
            <a:srgbClr val="FF00FF"/>
          </p15:clr>
        </p15:guide>
        <p15:guide id="10" pos="3544">
          <p15:clr>
            <a:srgbClr val="FF00FF"/>
          </p15:clr>
        </p15:guide>
        <p15:guide id="11" pos="1475">
          <p15:clr>
            <a:schemeClr val="accent1"/>
          </p15:clr>
        </p15:guide>
        <p15:guide id="12" pos="2574">
          <p15:clr>
            <a:schemeClr val="accent1"/>
          </p15:clr>
        </p15:guide>
        <p15:guide id="13" orient="horz" pos="5328">
          <p15:clr>
            <a:srgbClr val="9AA0A6"/>
          </p15:clr>
        </p15:guide>
        <p15:guide id="14" orient="horz" pos="4827">
          <p15:clr>
            <a:srgbClr val="747775"/>
          </p15:clr>
        </p15:guide>
        <p15:guide id="15"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2052" y="78"/>
      </p:cViewPr>
      <p:guideLst>
        <p:guide pos="146"/>
        <p:guide pos="4752"/>
        <p:guide orient="horz" pos="144"/>
        <p:guide orient="horz" pos="6192"/>
        <p:guide pos="225"/>
        <p:guide pos="4033"/>
        <p:guide pos="1150"/>
        <p:guide pos="2111"/>
        <p:guide pos="3072"/>
        <p:guide pos="3544"/>
        <p:guide pos="1475"/>
        <p:guide pos="2574"/>
        <p:guide orient="horz" pos="5328"/>
        <p:guide orient="horz" pos="4827"/>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083ae26475_0_7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2083ae26475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g250f9d59d59_0_4: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5" name="Google Shape;445;g250f9d59d5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g20a5f3c19d9_0_42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2" name="Google Shape;472;g20a5f3c19d9_0_4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g2524cbe476d_0_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9" name="Google Shape;489;g2524cbe476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cxnSp>
        <p:nvCxnSpPr>
          <p:cNvPr id="54" name="Google Shape;54;p13"/>
          <p:cNvCxnSpPr/>
          <p:nvPr/>
        </p:nvCxnSpPr>
        <p:spPr>
          <a:xfrm rot="10800000" flipH="1">
            <a:off x="235350" y="1814288"/>
            <a:ext cx="7318200" cy="9000"/>
          </a:xfrm>
          <a:prstGeom prst="straightConnector1">
            <a:avLst/>
          </a:prstGeom>
          <a:noFill/>
          <a:ln w="9525" cap="flat" cmpd="sng">
            <a:solidFill>
              <a:schemeClr val="dk1"/>
            </a:solidFill>
            <a:prstDash val="solid"/>
            <a:round/>
            <a:headEnd type="none" w="med" len="med"/>
            <a:tailEnd type="none" w="med" len="med"/>
          </a:ln>
        </p:spPr>
      </p:cxnSp>
      <p:grpSp>
        <p:nvGrpSpPr>
          <p:cNvPr id="55" name="Google Shape;55;p13"/>
          <p:cNvGrpSpPr/>
          <p:nvPr/>
        </p:nvGrpSpPr>
        <p:grpSpPr>
          <a:xfrm>
            <a:off x="5519225" y="9614250"/>
            <a:ext cx="2125429" cy="431100"/>
            <a:chOff x="5267600" y="9594750"/>
            <a:chExt cx="2125429" cy="431100"/>
          </a:xfrm>
        </p:grpSpPr>
        <p:cxnSp>
          <p:nvCxnSpPr>
            <p:cNvPr id="56" name="Google Shape;56;p13"/>
            <p:cNvCxnSpPr/>
            <p:nvPr/>
          </p:nvCxnSpPr>
          <p:spPr>
            <a:xfrm>
              <a:off x="6254829" y="9835263"/>
              <a:ext cx="1138200" cy="4800"/>
            </a:xfrm>
            <a:prstGeom prst="straightConnector1">
              <a:avLst/>
            </a:prstGeom>
            <a:noFill/>
            <a:ln w="28575" cap="flat" cmpd="sng">
              <a:solidFill>
                <a:schemeClr val="dk1"/>
              </a:solidFill>
              <a:prstDash val="solid"/>
              <a:round/>
              <a:headEnd type="none" w="med" len="med"/>
              <a:tailEnd type="triangle" w="med" len="med"/>
            </a:ln>
          </p:spPr>
        </p:cxnSp>
        <p:sp>
          <p:nvSpPr>
            <p:cNvPr id="57" name="Google Shape;57;p13"/>
            <p:cNvSpPr txBox="1"/>
            <p:nvPr/>
          </p:nvSpPr>
          <p:spPr>
            <a:xfrm>
              <a:off x="5267600" y="9594750"/>
              <a:ext cx="12555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latin typeface="Proxima Nova"/>
                  <a:ea typeface="Proxima Nova"/>
                  <a:cs typeface="Proxima Nova"/>
                  <a:sym typeface="Proxima Nova"/>
                </a:rPr>
                <a:t>Continue</a:t>
              </a:r>
              <a:endParaRPr sz="1600" b="1">
                <a:latin typeface="Proxima Nova"/>
                <a:ea typeface="Proxima Nova"/>
                <a:cs typeface="Proxima Nova"/>
                <a:sym typeface="Proxima Nova"/>
              </a:endParaRPr>
            </a:p>
          </p:txBody>
        </p:sp>
      </p:grpSp>
      <p:sp>
        <p:nvSpPr>
          <p:cNvPr id="58" name="Google Shape;58;p13"/>
          <p:cNvSpPr txBox="1"/>
          <p:nvPr/>
        </p:nvSpPr>
        <p:spPr>
          <a:xfrm>
            <a:off x="2349299" y="228600"/>
            <a:ext cx="3169925"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b="1" dirty="0">
                <a:latin typeface="Proxima Nova"/>
                <a:ea typeface="Proxima Nova"/>
                <a:cs typeface="Proxima Nova"/>
                <a:sym typeface="Proxima Nova"/>
              </a:rPr>
              <a:t>SDOH Short Form Scorer</a:t>
            </a:r>
            <a:endParaRPr sz="2000" b="1" dirty="0">
              <a:latin typeface="Proxima Nova"/>
              <a:ea typeface="Proxima Nova"/>
              <a:cs typeface="Proxima Nova"/>
              <a:sym typeface="Proxima Nova"/>
            </a:endParaRPr>
          </a:p>
        </p:txBody>
      </p:sp>
      <p:sp>
        <p:nvSpPr>
          <p:cNvPr id="59" name="Google Shape;59;p13"/>
          <p:cNvSpPr txBox="1"/>
          <p:nvPr/>
        </p:nvSpPr>
        <p:spPr>
          <a:xfrm>
            <a:off x="228600" y="766750"/>
            <a:ext cx="7315200" cy="861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i="1">
                <a:latin typeface="Proxima Nova"/>
                <a:ea typeface="Proxima Nova"/>
                <a:cs typeface="Proxima Nova"/>
                <a:sym typeface="Proxima Nova"/>
              </a:rPr>
              <a:t>Positive screens are indicated in </a:t>
            </a:r>
            <a:r>
              <a:rPr lang="en" sz="1100" b="1" i="1">
                <a:solidFill>
                  <a:srgbClr val="FF0000"/>
                </a:solidFill>
                <a:latin typeface="Proxima Nova"/>
                <a:ea typeface="Proxima Nova"/>
                <a:cs typeface="Proxima Nova"/>
                <a:sym typeface="Proxima Nova"/>
              </a:rPr>
              <a:t>red</a:t>
            </a:r>
            <a:r>
              <a:rPr lang="en" sz="1100" i="1">
                <a:latin typeface="Proxima Nova"/>
                <a:ea typeface="Proxima Nova"/>
                <a:cs typeface="Proxima Nova"/>
                <a:sym typeface="Proxima Nova"/>
              </a:rPr>
              <a:t>. </a:t>
            </a:r>
            <a:endParaRPr sz="1100" i="1">
              <a:latin typeface="Proxima Nova"/>
              <a:ea typeface="Proxima Nova"/>
              <a:cs typeface="Proxima Nova"/>
              <a:sym typeface="Proxima Nova"/>
            </a:endParaRPr>
          </a:p>
          <a:p>
            <a:pPr marL="0" lvl="0" indent="0" algn="l" rtl="0">
              <a:spcBef>
                <a:spcPts val="0"/>
              </a:spcBef>
              <a:spcAft>
                <a:spcPts val="0"/>
              </a:spcAft>
              <a:buNone/>
            </a:pPr>
            <a:endParaRPr sz="1100" i="1">
              <a:latin typeface="Proxima Nova"/>
              <a:ea typeface="Proxima Nova"/>
              <a:cs typeface="Proxima Nova"/>
              <a:sym typeface="Proxima Nova"/>
            </a:endParaRPr>
          </a:p>
          <a:p>
            <a:pPr marL="0" lvl="0" indent="0" algn="l" rtl="0">
              <a:spcBef>
                <a:spcPts val="0"/>
              </a:spcBef>
              <a:spcAft>
                <a:spcPts val="0"/>
              </a:spcAft>
              <a:buNone/>
            </a:pPr>
            <a:r>
              <a:rPr lang="en" sz="1100" i="1">
                <a:latin typeface="Proxima Nova"/>
                <a:ea typeface="Proxima Nova"/>
                <a:cs typeface="Proxima Nova"/>
                <a:sym typeface="Proxima Nova"/>
              </a:rPr>
              <a:t>If a patient screens positive, follow-up with the additional screening questions and/or referrals outlined in the </a:t>
            </a:r>
            <a:r>
              <a:rPr lang="en" sz="1100" b="1" i="1">
                <a:solidFill>
                  <a:srgbClr val="FF0000"/>
                </a:solidFill>
                <a:latin typeface="Proxima Nova"/>
                <a:ea typeface="Proxima Nova"/>
                <a:cs typeface="Proxima Nova"/>
                <a:sym typeface="Proxima Nova"/>
              </a:rPr>
              <a:t>red</a:t>
            </a:r>
            <a:r>
              <a:rPr lang="en" sz="1100" i="1">
                <a:latin typeface="Proxima Nova"/>
                <a:ea typeface="Proxima Nova"/>
                <a:cs typeface="Proxima Nova"/>
                <a:sym typeface="Proxima Nova"/>
              </a:rPr>
              <a:t> boxes on pages 3-5. </a:t>
            </a:r>
            <a:endParaRPr sz="1100" i="1">
              <a:latin typeface="Proxima Nova"/>
              <a:ea typeface="Proxima Nova"/>
              <a:cs typeface="Proxima Nova"/>
              <a:sym typeface="Proxima Nova"/>
            </a:endParaRPr>
          </a:p>
        </p:txBody>
      </p:sp>
      <p:sp>
        <p:nvSpPr>
          <p:cNvPr id="60" name="Google Shape;60;p13"/>
          <p:cNvSpPr txBox="1"/>
          <p:nvPr/>
        </p:nvSpPr>
        <p:spPr>
          <a:xfrm>
            <a:off x="7423800" y="51600"/>
            <a:ext cx="240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1</a:t>
            </a:r>
            <a:endParaRPr sz="1100">
              <a:latin typeface="Proxima Nova"/>
              <a:ea typeface="Proxima Nova"/>
              <a:cs typeface="Proxima Nova"/>
              <a:sym typeface="Proxima Nova"/>
            </a:endParaRPr>
          </a:p>
        </p:txBody>
      </p:sp>
      <p:grpSp>
        <p:nvGrpSpPr>
          <p:cNvPr id="61" name="Google Shape;61;p13"/>
          <p:cNvGrpSpPr/>
          <p:nvPr/>
        </p:nvGrpSpPr>
        <p:grpSpPr>
          <a:xfrm>
            <a:off x="228600" y="4177913"/>
            <a:ext cx="7631675" cy="1057325"/>
            <a:chOff x="228600" y="4106125"/>
            <a:chExt cx="7631675" cy="1057325"/>
          </a:xfrm>
        </p:grpSpPr>
        <p:sp>
          <p:nvSpPr>
            <p:cNvPr id="62" name="Google Shape;62;p13"/>
            <p:cNvSpPr/>
            <p:nvPr/>
          </p:nvSpPr>
          <p:spPr>
            <a:xfrm>
              <a:off x="356100" y="4440800"/>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3" name="Google Shape;63;p13"/>
            <p:cNvSpPr/>
            <p:nvPr/>
          </p:nvSpPr>
          <p:spPr>
            <a:xfrm>
              <a:off x="4101209" y="44408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4" name="Google Shape;64;p13"/>
            <p:cNvSpPr/>
            <p:nvPr/>
          </p:nvSpPr>
          <p:spPr>
            <a:xfrm>
              <a:off x="6402575" y="44408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5" name="Google Shape;65;p13"/>
            <p:cNvSpPr/>
            <p:nvPr/>
          </p:nvSpPr>
          <p:spPr>
            <a:xfrm>
              <a:off x="2342357" y="4440800"/>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6" name="Google Shape;66;p13"/>
            <p:cNvSpPr/>
            <p:nvPr/>
          </p:nvSpPr>
          <p:spPr>
            <a:xfrm>
              <a:off x="356100" y="47502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7" name="Google Shape;67;p13"/>
            <p:cNvSpPr/>
            <p:nvPr/>
          </p:nvSpPr>
          <p:spPr>
            <a:xfrm>
              <a:off x="4101209" y="47502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8" name="Google Shape;68;p13"/>
            <p:cNvSpPr/>
            <p:nvPr/>
          </p:nvSpPr>
          <p:spPr>
            <a:xfrm>
              <a:off x="6402575" y="47502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69" name="Google Shape;69;p13"/>
            <p:cNvGrpSpPr/>
            <p:nvPr/>
          </p:nvGrpSpPr>
          <p:grpSpPr>
            <a:xfrm>
              <a:off x="228600" y="4106125"/>
              <a:ext cx="7631675" cy="1057325"/>
              <a:chOff x="228600" y="4183950"/>
              <a:chExt cx="7631675" cy="1057325"/>
            </a:xfrm>
          </p:grpSpPr>
          <p:sp>
            <p:nvSpPr>
              <p:cNvPr id="70" name="Google Shape;70;p13"/>
              <p:cNvSpPr txBox="1"/>
              <p:nvPr/>
            </p:nvSpPr>
            <p:spPr>
              <a:xfrm>
                <a:off x="228600" y="4183950"/>
                <a:ext cx="311685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3. What is your highest level of education? </a:t>
                </a:r>
                <a:endParaRPr sz="1100" b="1" dirty="0">
                  <a:latin typeface="Proxima Nova"/>
                  <a:ea typeface="Proxima Nova"/>
                  <a:cs typeface="Proxima Nova"/>
                  <a:sym typeface="Proxima Nova"/>
                </a:endParaRPr>
              </a:p>
            </p:txBody>
          </p:sp>
          <p:sp>
            <p:nvSpPr>
              <p:cNvPr id="71" name="Google Shape;71;p13"/>
              <p:cNvSpPr txBox="1"/>
              <p:nvPr/>
            </p:nvSpPr>
            <p:spPr>
              <a:xfrm>
                <a:off x="498900" y="4408675"/>
                <a:ext cx="16308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Less than high school</a:t>
                </a:r>
                <a:endParaRPr sz="1100" b="1">
                  <a:solidFill>
                    <a:srgbClr val="FF0000"/>
                  </a:solidFill>
                  <a:latin typeface="Proxima Nova"/>
                  <a:ea typeface="Proxima Nova"/>
                  <a:cs typeface="Proxima Nova"/>
                  <a:sym typeface="Proxima Nova"/>
                </a:endParaRPr>
              </a:p>
            </p:txBody>
          </p:sp>
          <p:sp>
            <p:nvSpPr>
              <p:cNvPr id="72" name="Google Shape;72;p13"/>
              <p:cNvSpPr txBox="1"/>
              <p:nvPr/>
            </p:nvSpPr>
            <p:spPr>
              <a:xfrm>
                <a:off x="4244018" y="4408675"/>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High school diploma/GED</a:t>
                </a:r>
                <a:endParaRPr sz="1100">
                  <a:latin typeface="Proxima Nova"/>
                  <a:ea typeface="Proxima Nova"/>
                  <a:cs typeface="Proxima Nova"/>
                  <a:sym typeface="Proxima Nova"/>
                </a:endParaRPr>
              </a:p>
            </p:txBody>
          </p:sp>
          <p:sp>
            <p:nvSpPr>
              <p:cNvPr id="73" name="Google Shape;73;p13"/>
              <p:cNvSpPr txBox="1"/>
              <p:nvPr/>
            </p:nvSpPr>
            <p:spPr>
              <a:xfrm>
                <a:off x="6545375" y="4408675"/>
                <a:ext cx="1114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Some college</a:t>
                </a:r>
                <a:endParaRPr sz="1100">
                  <a:latin typeface="Proxima Nova"/>
                  <a:ea typeface="Proxima Nova"/>
                  <a:cs typeface="Proxima Nova"/>
                  <a:sym typeface="Proxima Nova"/>
                </a:endParaRPr>
              </a:p>
            </p:txBody>
          </p:sp>
          <p:sp>
            <p:nvSpPr>
              <p:cNvPr id="74" name="Google Shape;74;p13"/>
              <p:cNvSpPr txBox="1"/>
              <p:nvPr/>
            </p:nvSpPr>
            <p:spPr>
              <a:xfrm>
                <a:off x="2485152" y="4408675"/>
                <a:ext cx="1403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Some high school</a:t>
                </a:r>
                <a:endParaRPr sz="1100" b="1">
                  <a:solidFill>
                    <a:srgbClr val="FF0000"/>
                  </a:solidFill>
                  <a:latin typeface="Proxima Nova"/>
                  <a:ea typeface="Proxima Nova"/>
                  <a:cs typeface="Proxima Nova"/>
                  <a:sym typeface="Proxima Nova"/>
                </a:endParaRPr>
              </a:p>
            </p:txBody>
          </p:sp>
          <p:sp>
            <p:nvSpPr>
              <p:cNvPr id="75" name="Google Shape;75;p13"/>
              <p:cNvSpPr txBox="1"/>
              <p:nvPr/>
            </p:nvSpPr>
            <p:spPr>
              <a:xfrm>
                <a:off x="498900" y="4718075"/>
                <a:ext cx="1630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Associates degree</a:t>
                </a:r>
                <a:endParaRPr sz="1100">
                  <a:latin typeface="Proxima Nova"/>
                  <a:ea typeface="Proxima Nova"/>
                  <a:cs typeface="Proxima Nova"/>
                  <a:sym typeface="Proxima Nova"/>
                </a:endParaRPr>
              </a:p>
            </p:txBody>
          </p:sp>
          <p:sp>
            <p:nvSpPr>
              <p:cNvPr id="76" name="Google Shape;76;p13"/>
              <p:cNvSpPr txBox="1"/>
              <p:nvPr/>
            </p:nvSpPr>
            <p:spPr>
              <a:xfrm>
                <a:off x="4244018" y="4718075"/>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Masters degree</a:t>
                </a:r>
                <a:endParaRPr sz="1100">
                  <a:latin typeface="Proxima Nova"/>
                  <a:ea typeface="Proxima Nova"/>
                  <a:cs typeface="Proxima Nova"/>
                  <a:sym typeface="Proxima Nova"/>
                </a:endParaRPr>
              </a:p>
            </p:txBody>
          </p:sp>
          <p:sp>
            <p:nvSpPr>
              <p:cNvPr id="77" name="Google Shape;77;p13"/>
              <p:cNvSpPr txBox="1"/>
              <p:nvPr/>
            </p:nvSpPr>
            <p:spPr>
              <a:xfrm>
                <a:off x="6545375" y="4718075"/>
                <a:ext cx="13149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Doctoral </a:t>
                </a:r>
                <a:endParaRPr sz="1100">
                  <a:latin typeface="Proxima Nova"/>
                  <a:ea typeface="Proxima Nova"/>
                  <a:cs typeface="Proxima Nova"/>
                  <a:sym typeface="Proxima Nova"/>
                </a:endParaRPr>
              </a:p>
              <a:p>
                <a:pPr marL="0" lvl="0" indent="0" algn="l" rtl="0">
                  <a:spcBef>
                    <a:spcPts val="0"/>
                  </a:spcBef>
                  <a:spcAft>
                    <a:spcPts val="0"/>
                  </a:spcAft>
                  <a:buNone/>
                </a:pPr>
                <a:r>
                  <a:rPr lang="en" sz="1100">
                    <a:latin typeface="Proxima Nova"/>
                    <a:ea typeface="Proxima Nova"/>
                    <a:cs typeface="Proxima Nova"/>
                    <a:sym typeface="Proxima Nova"/>
                  </a:rPr>
                  <a:t>degree</a:t>
                </a:r>
                <a:endParaRPr sz="1100">
                  <a:latin typeface="Proxima Nova"/>
                  <a:ea typeface="Proxima Nova"/>
                  <a:cs typeface="Proxima Nova"/>
                  <a:sym typeface="Proxima Nova"/>
                </a:endParaRPr>
              </a:p>
            </p:txBody>
          </p:sp>
          <p:sp>
            <p:nvSpPr>
              <p:cNvPr id="78" name="Google Shape;78;p13"/>
              <p:cNvSpPr txBox="1"/>
              <p:nvPr/>
            </p:nvSpPr>
            <p:spPr>
              <a:xfrm>
                <a:off x="2485152" y="4718075"/>
                <a:ext cx="1403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Bachelors degree</a:t>
                </a:r>
                <a:endParaRPr sz="1100">
                  <a:latin typeface="Proxima Nova"/>
                  <a:ea typeface="Proxima Nova"/>
                  <a:cs typeface="Proxima Nova"/>
                  <a:sym typeface="Proxima Nova"/>
                </a:endParaRPr>
              </a:p>
            </p:txBody>
          </p:sp>
        </p:grpSp>
        <p:sp>
          <p:nvSpPr>
            <p:cNvPr id="79" name="Google Shape;79;p13"/>
            <p:cNvSpPr/>
            <p:nvPr/>
          </p:nvSpPr>
          <p:spPr>
            <a:xfrm>
              <a:off x="2342357" y="47502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80" name="Google Shape;80;p13"/>
          <p:cNvGrpSpPr/>
          <p:nvPr/>
        </p:nvGrpSpPr>
        <p:grpSpPr>
          <a:xfrm>
            <a:off x="221263" y="5235256"/>
            <a:ext cx="7329875" cy="1923225"/>
            <a:chOff x="217975" y="5163444"/>
            <a:chExt cx="7329875" cy="1923225"/>
          </a:xfrm>
        </p:grpSpPr>
        <p:sp>
          <p:nvSpPr>
            <p:cNvPr id="81" name="Google Shape;81;p13"/>
            <p:cNvSpPr/>
            <p:nvPr/>
          </p:nvSpPr>
          <p:spPr>
            <a:xfrm>
              <a:off x="217975" y="6500113"/>
              <a:ext cx="7318200" cy="5649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82" name="Google Shape;82;p13"/>
            <p:cNvSpPr/>
            <p:nvPr/>
          </p:nvSpPr>
          <p:spPr>
            <a:xfrm>
              <a:off x="229650" y="5185075"/>
              <a:ext cx="7318200" cy="5649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grpSp>
          <p:nvGrpSpPr>
            <p:cNvPr id="83" name="Google Shape;83;p13"/>
            <p:cNvGrpSpPr/>
            <p:nvPr/>
          </p:nvGrpSpPr>
          <p:grpSpPr>
            <a:xfrm>
              <a:off x="233987" y="5163444"/>
              <a:ext cx="7234094" cy="608150"/>
              <a:chOff x="239687" y="5178213"/>
              <a:chExt cx="7234094" cy="608150"/>
            </a:xfrm>
          </p:grpSpPr>
          <p:sp>
            <p:nvSpPr>
              <p:cNvPr id="84" name="Google Shape;84;p13"/>
              <p:cNvSpPr txBox="1"/>
              <p:nvPr/>
            </p:nvSpPr>
            <p:spPr>
              <a:xfrm>
                <a:off x="239687" y="5178213"/>
                <a:ext cx="4781017"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4. How comfortable are you understanding written health information?</a:t>
                </a:r>
                <a:endParaRPr sz="1100" b="1" dirty="0">
                  <a:latin typeface="Proxima Nova"/>
                  <a:ea typeface="Proxima Nova"/>
                  <a:cs typeface="Proxima Nova"/>
                  <a:sym typeface="Proxima Nova"/>
                </a:endParaRPr>
              </a:p>
            </p:txBody>
          </p:sp>
          <p:grpSp>
            <p:nvGrpSpPr>
              <p:cNvPr id="85" name="Google Shape;85;p13"/>
              <p:cNvGrpSpPr/>
              <p:nvPr/>
            </p:nvGrpSpPr>
            <p:grpSpPr>
              <a:xfrm>
                <a:off x="356100" y="5417050"/>
                <a:ext cx="973193" cy="369300"/>
                <a:chOff x="3855450" y="1855513"/>
                <a:chExt cx="973193" cy="369300"/>
              </a:xfrm>
            </p:grpSpPr>
            <p:sp>
              <p:nvSpPr>
                <p:cNvPr id="86" name="Google Shape;86;p13"/>
                <p:cNvSpPr txBox="1"/>
                <p:nvPr/>
              </p:nvSpPr>
              <p:spPr>
                <a:xfrm>
                  <a:off x="3998243" y="1855513"/>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Not at all</a:t>
                  </a:r>
                  <a:endParaRPr sz="1100" b="1">
                    <a:solidFill>
                      <a:srgbClr val="FF0000"/>
                    </a:solidFill>
                    <a:latin typeface="Proxima Nova"/>
                    <a:ea typeface="Proxima Nova"/>
                    <a:cs typeface="Proxima Nova"/>
                    <a:sym typeface="Proxima Nova"/>
                  </a:endParaRPr>
                </a:p>
              </p:txBody>
            </p:sp>
            <p:sp>
              <p:nvSpPr>
                <p:cNvPr id="87" name="Google Shape;87;p13"/>
                <p:cNvSpPr/>
                <p:nvPr/>
              </p:nvSpPr>
              <p:spPr>
                <a:xfrm>
                  <a:off x="3855450" y="19731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grpSp>
          <p:grpSp>
            <p:nvGrpSpPr>
              <p:cNvPr id="88" name="Google Shape;88;p13"/>
              <p:cNvGrpSpPr/>
              <p:nvPr/>
            </p:nvGrpSpPr>
            <p:grpSpPr>
              <a:xfrm>
                <a:off x="1828162" y="5417063"/>
                <a:ext cx="973193" cy="369300"/>
                <a:chOff x="3855450" y="1855525"/>
                <a:chExt cx="973193" cy="369300"/>
              </a:xfrm>
            </p:grpSpPr>
            <p:sp>
              <p:nvSpPr>
                <p:cNvPr id="89" name="Google Shape;89;p13"/>
                <p:cNvSpPr txBox="1"/>
                <p:nvPr/>
              </p:nvSpPr>
              <p:spPr>
                <a:xfrm>
                  <a:off x="3998243" y="1855525"/>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A little bit</a:t>
                  </a:r>
                  <a:endParaRPr sz="1100" b="1">
                    <a:solidFill>
                      <a:srgbClr val="FF0000"/>
                    </a:solidFill>
                    <a:latin typeface="Proxima Nova"/>
                    <a:ea typeface="Proxima Nova"/>
                    <a:cs typeface="Proxima Nova"/>
                    <a:sym typeface="Proxima Nova"/>
                  </a:endParaRPr>
                </a:p>
              </p:txBody>
            </p:sp>
            <p:sp>
              <p:nvSpPr>
                <p:cNvPr id="90" name="Google Shape;90;p13"/>
                <p:cNvSpPr/>
                <p:nvPr/>
              </p:nvSpPr>
              <p:spPr>
                <a:xfrm>
                  <a:off x="3855450" y="19731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grpSp>
          <p:grpSp>
            <p:nvGrpSpPr>
              <p:cNvPr id="91" name="Google Shape;91;p13"/>
              <p:cNvGrpSpPr/>
              <p:nvPr/>
            </p:nvGrpSpPr>
            <p:grpSpPr>
              <a:xfrm>
                <a:off x="3351287" y="5417063"/>
                <a:ext cx="1081493" cy="369300"/>
                <a:chOff x="3855450" y="1855525"/>
                <a:chExt cx="1081493" cy="369300"/>
              </a:xfrm>
            </p:grpSpPr>
            <p:sp>
              <p:nvSpPr>
                <p:cNvPr id="92" name="Google Shape;92;p13"/>
                <p:cNvSpPr txBox="1"/>
                <p:nvPr/>
              </p:nvSpPr>
              <p:spPr>
                <a:xfrm>
                  <a:off x="3998243" y="1855525"/>
                  <a:ext cx="9387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Somewhat</a:t>
                  </a:r>
                  <a:endParaRPr sz="1100" b="1">
                    <a:solidFill>
                      <a:srgbClr val="FF0000"/>
                    </a:solidFill>
                    <a:latin typeface="Proxima Nova"/>
                    <a:ea typeface="Proxima Nova"/>
                    <a:cs typeface="Proxima Nova"/>
                    <a:sym typeface="Proxima Nova"/>
                  </a:endParaRPr>
                </a:p>
              </p:txBody>
            </p:sp>
            <p:sp>
              <p:nvSpPr>
                <p:cNvPr id="93" name="Google Shape;93;p13"/>
                <p:cNvSpPr/>
                <p:nvPr/>
              </p:nvSpPr>
              <p:spPr>
                <a:xfrm>
                  <a:off x="3855450" y="19731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grpSp>
          <p:grpSp>
            <p:nvGrpSpPr>
              <p:cNvPr id="94" name="Google Shape;94;p13"/>
              <p:cNvGrpSpPr/>
              <p:nvPr/>
            </p:nvGrpSpPr>
            <p:grpSpPr>
              <a:xfrm>
                <a:off x="4881337" y="5417063"/>
                <a:ext cx="1063793" cy="369300"/>
                <a:chOff x="3878375" y="1855525"/>
                <a:chExt cx="1063793" cy="369300"/>
              </a:xfrm>
            </p:grpSpPr>
            <p:sp>
              <p:nvSpPr>
                <p:cNvPr id="95" name="Google Shape;95;p13"/>
                <p:cNvSpPr txBox="1"/>
                <p:nvPr/>
              </p:nvSpPr>
              <p:spPr>
                <a:xfrm>
                  <a:off x="4021168" y="1855525"/>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Quite a bit</a:t>
                  </a:r>
                  <a:endParaRPr sz="1100">
                    <a:latin typeface="Proxima Nova"/>
                    <a:ea typeface="Proxima Nova"/>
                    <a:cs typeface="Proxima Nova"/>
                    <a:sym typeface="Proxima Nova"/>
                  </a:endParaRPr>
                </a:p>
              </p:txBody>
            </p:sp>
            <p:sp>
              <p:nvSpPr>
                <p:cNvPr id="96" name="Google Shape;96;p13"/>
                <p:cNvSpPr/>
                <p:nvPr/>
              </p:nvSpPr>
              <p:spPr>
                <a:xfrm>
                  <a:off x="3878375" y="19731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97" name="Google Shape;97;p13"/>
              <p:cNvGrpSpPr/>
              <p:nvPr/>
            </p:nvGrpSpPr>
            <p:grpSpPr>
              <a:xfrm>
                <a:off x="6409988" y="5417063"/>
                <a:ext cx="1063793" cy="369300"/>
                <a:chOff x="4788900" y="1855525"/>
                <a:chExt cx="1063793" cy="369300"/>
              </a:xfrm>
            </p:grpSpPr>
            <p:sp>
              <p:nvSpPr>
                <p:cNvPr id="98" name="Google Shape;98;p13"/>
                <p:cNvSpPr txBox="1"/>
                <p:nvPr/>
              </p:nvSpPr>
              <p:spPr>
                <a:xfrm>
                  <a:off x="4931693" y="1855525"/>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Extremely</a:t>
                  </a:r>
                  <a:endParaRPr sz="1100">
                    <a:latin typeface="Proxima Nova"/>
                    <a:ea typeface="Proxima Nova"/>
                    <a:cs typeface="Proxima Nova"/>
                    <a:sym typeface="Proxima Nova"/>
                  </a:endParaRPr>
                </a:p>
              </p:txBody>
            </p:sp>
            <p:sp>
              <p:nvSpPr>
                <p:cNvPr id="99" name="Google Shape;99;p13"/>
                <p:cNvSpPr/>
                <p:nvPr/>
              </p:nvSpPr>
              <p:spPr>
                <a:xfrm>
                  <a:off x="4788900" y="19731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100" name="Google Shape;100;p13"/>
            <p:cNvGrpSpPr/>
            <p:nvPr/>
          </p:nvGrpSpPr>
          <p:grpSpPr>
            <a:xfrm>
              <a:off x="233987" y="5822525"/>
              <a:ext cx="7234094" cy="605000"/>
              <a:chOff x="239687" y="5812969"/>
              <a:chExt cx="7234094" cy="605000"/>
            </a:xfrm>
          </p:grpSpPr>
          <p:sp>
            <p:nvSpPr>
              <p:cNvPr id="101" name="Google Shape;101;p13"/>
              <p:cNvSpPr txBox="1"/>
              <p:nvPr/>
            </p:nvSpPr>
            <p:spPr>
              <a:xfrm>
                <a:off x="239687" y="5812969"/>
                <a:ext cx="5401891"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5. How comfortable are you understanding what you are told about your health?</a:t>
                </a:r>
                <a:endParaRPr sz="1100" b="1" dirty="0">
                  <a:latin typeface="Proxima Nova"/>
                  <a:ea typeface="Proxima Nova"/>
                  <a:cs typeface="Proxima Nova"/>
                  <a:sym typeface="Proxima Nova"/>
                </a:endParaRPr>
              </a:p>
            </p:txBody>
          </p:sp>
          <p:grpSp>
            <p:nvGrpSpPr>
              <p:cNvPr id="102" name="Google Shape;102;p13"/>
              <p:cNvGrpSpPr/>
              <p:nvPr/>
            </p:nvGrpSpPr>
            <p:grpSpPr>
              <a:xfrm>
                <a:off x="356100" y="6048669"/>
                <a:ext cx="973193" cy="369300"/>
                <a:chOff x="3855450" y="1855525"/>
                <a:chExt cx="973193" cy="369300"/>
              </a:xfrm>
            </p:grpSpPr>
            <p:sp>
              <p:nvSpPr>
                <p:cNvPr id="103" name="Google Shape;103;p13"/>
                <p:cNvSpPr txBox="1"/>
                <p:nvPr/>
              </p:nvSpPr>
              <p:spPr>
                <a:xfrm>
                  <a:off x="3998243" y="1855525"/>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Not at all</a:t>
                  </a:r>
                  <a:endParaRPr sz="1100" b="1">
                    <a:solidFill>
                      <a:srgbClr val="FF0000"/>
                    </a:solidFill>
                    <a:latin typeface="Proxima Nova"/>
                    <a:ea typeface="Proxima Nova"/>
                    <a:cs typeface="Proxima Nova"/>
                    <a:sym typeface="Proxima Nova"/>
                  </a:endParaRPr>
                </a:p>
              </p:txBody>
            </p:sp>
            <p:sp>
              <p:nvSpPr>
                <p:cNvPr id="104" name="Google Shape;104;p13"/>
                <p:cNvSpPr/>
                <p:nvPr/>
              </p:nvSpPr>
              <p:spPr>
                <a:xfrm>
                  <a:off x="3855450" y="19731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grpSp>
          <p:grpSp>
            <p:nvGrpSpPr>
              <p:cNvPr id="105" name="Google Shape;105;p13"/>
              <p:cNvGrpSpPr/>
              <p:nvPr/>
            </p:nvGrpSpPr>
            <p:grpSpPr>
              <a:xfrm>
                <a:off x="1828162" y="6048669"/>
                <a:ext cx="973193" cy="369300"/>
                <a:chOff x="3855450" y="1855525"/>
                <a:chExt cx="973193" cy="369300"/>
              </a:xfrm>
            </p:grpSpPr>
            <p:sp>
              <p:nvSpPr>
                <p:cNvPr id="106" name="Google Shape;106;p13"/>
                <p:cNvSpPr txBox="1"/>
                <p:nvPr/>
              </p:nvSpPr>
              <p:spPr>
                <a:xfrm>
                  <a:off x="3998243" y="1855525"/>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A little bit</a:t>
                  </a:r>
                  <a:endParaRPr sz="1100" b="1">
                    <a:solidFill>
                      <a:srgbClr val="FF0000"/>
                    </a:solidFill>
                    <a:latin typeface="Proxima Nova"/>
                    <a:ea typeface="Proxima Nova"/>
                    <a:cs typeface="Proxima Nova"/>
                    <a:sym typeface="Proxima Nova"/>
                  </a:endParaRPr>
                </a:p>
              </p:txBody>
            </p:sp>
            <p:sp>
              <p:nvSpPr>
                <p:cNvPr id="107" name="Google Shape;107;p13"/>
                <p:cNvSpPr/>
                <p:nvPr/>
              </p:nvSpPr>
              <p:spPr>
                <a:xfrm>
                  <a:off x="3855450" y="19731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grpSp>
          <p:grpSp>
            <p:nvGrpSpPr>
              <p:cNvPr id="108" name="Google Shape;108;p13"/>
              <p:cNvGrpSpPr/>
              <p:nvPr/>
            </p:nvGrpSpPr>
            <p:grpSpPr>
              <a:xfrm>
                <a:off x="3351287" y="6048669"/>
                <a:ext cx="1081493" cy="369300"/>
                <a:chOff x="4065000" y="1849288"/>
                <a:chExt cx="1081493" cy="369300"/>
              </a:xfrm>
            </p:grpSpPr>
            <p:sp>
              <p:nvSpPr>
                <p:cNvPr id="109" name="Google Shape;109;p13"/>
                <p:cNvSpPr txBox="1"/>
                <p:nvPr/>
              </p:nvSpPr>
              <p:spPr>
                <a:xfrm>
                  <a:off x="4207793" y="1849288"/>
                  <a:ext cx="9387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Somewhat</a:t>
                  </a:r>
                  <a:endParaRPr sz="1100" b="1">
                    <a:solidFill>
                      <a:srgbClr val="FF0000"/>
                    </a:solidFill>
                    <a:latin typeface="Proxima Nova"/>
                    <a:ea typeface="Proxima Nova"/>
                    <a:cs typeface="Proxima Nova"/>
                    <a:sym typeface="Proxima Nova"/>
                  </a:endParaRPr>
                </a:p>
              </p:txBody>
            </p:sp>
            <p:sp>
              <p:nvSpPr>
                <p:cNvPr id="110" name="Google Shape;110;p13"/>
                <p:cNvSpPr/>
                <p:nvPr/>
              </p:nvSpPr>
              <p:spPr>
                <a:xfrm>
                  <a:off x="4065000" y="1966888"/>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grpSp>
          <p:grpSp>
            <p:nvGrpSpPr>
              <p:cNvPr id="111" name="Google Shape;111;p13"/>
              <p:cNvGrpSpPr/>
              <p:nvPr/>
            </p:nvGrpSpPr>
            <p:grpSpPr>
              <a:xfrm>
                <a:off x="4881337" y="6048669"/>
                <a:ext cx="1063793" cy="369300"/>
                <a:chOff x="4093575" y="1849288"/>
                <a:chExt cx="1063793" cy="369300"/>
              </a:xfrm>
            </p:grpSpPr>
            <p:sp>
              <p:nvSpPr>
                <p:cNvPr id="112" name="Google Shape;112;p13"/>
                <p:cNvSpPr txBox="1"/>
                <p:nvPr/>
              </p:nvSpPr>
              <p:spPr>
                <a:xfrm>
                  <a:off x="4236368" y="1849288"/>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Quite a bit</a:t>
                  </a:r>
                  <a:endParaRPr sz="1100">
                    <a:latin typeface="Proxima Nova"/>
                    <a:ea typeface="Proxima Nova"/>
                    <a:cs typeface="Proxima Nova"/>
                    <a:sym typeface="Proxima Nova"/>
                  </a:endParaRPr>
                </a:p>
              </p:txBody>
            </p:sp>
            <p:sp>
              <p:nvSpPr>
                <p:cNvPr id="113" name="Google Shape;113;p13"/>
                <p:cNvSpPr/>
                <p:nvPr/>
              </p:nvSpPr>
              <p:spPr>
                <a:xfrm>
                  <a:off x="4093575" y="1966888"/>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14" name="Google Shape;114;p13"/>
              <p:cNvGrpSpPr/>
              <p:nvPr/>
            </p:nvGrpSpPr>
            <p:grpSpPr>
              <a:xfrm>
                <a:off x="6409988" y="6048669"/>
                <a:ext cx="1063793" cy="369300"/>
                <a:chOff x="4715100" y="1834375"/>
                <a:chExt cx="1063793" cy="369300"/>
              </a:xfrm>
            </p:grpSpPr>
            <p:sp>
              <p:nvSpPr>
                <p:cNvPr id="115" name="Google Shape;115;p13"/>
                <p:cNvSpPr txBox="1"/>
                <p:nvPr/>
              </p:nvSpPr>
              <p:spPr>
                <a:xfrm>
                  <a:off x="4857893" y="1834375"/>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Extremely</a:t>
                  </a:r>
                  <a:endParaRPr sz="1100">
                    <a:latin typeface="Proxima Nova"/>
                    <a:ea typeface="Proxima Nova"/>
                    <a:cs typeface="Proxima Nova"/>
                    <a:sym typeface="Proxima Nova"/>
                  </a:endParaRPr>
                </a:p>
              </p:txBody>
            </p:sp>
            <p:sp>
              <p:nvSpPr>
                <p:cNvPr id="116" name="Google Shape;116;p13"/>
                <p:cNvSpPr/>
                <p:nvPr/>
              </p:nvSpPr>
              <p:spPr>
                <a:xfrm>
                  <a:off x="4715100" y="195197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sp>
          <p:nvSpPr>
            <p:cNvPr id="117" name="Google Shape;117;p13"/>
            <p:cNvSpPr txBox="1"/>
            <p:nvPr/>
          </p:nvSpPr>
          <p:spPr>
            <a:xfrm>
              <a:off x="230562" y="6478456"/>
              <a:ext cx="4651749"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6. How comfortable are you completing medical forms on your own?</a:t>
              </a:r>
              <a:endParaRPr sz="1100" b="1" dirty="0">
                <a:latin typeface="Proxima Nova"/>
                <a:ea typeface="Proxima Nova"/>
                <a:cs typeface="Proxima Nova"/>
                <a:sym typeface="Proxima Nova"/>
              </a:endParaRPr>
            </a:p>
          </p:txBody>
        </p:sp>
        <p:sp>
          <p:nvSpPr>
            <p:cNvPr id="118" name="Google Shape;118;p13"/>
            <p:cNvSpPr txBox="1"/>
            <p:nvPr/>
          </p:nvSpPr>
          <p:spPr>
            <a:xfrm>
              <a:off x="489768" y="6717369"/>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Not at all</a:t>
              </a:r>
              <a:endParaRPr sz="1100" b="1">
                <a:solidFill>
                  <a:srgbClr val="FF0000"/>
                </a:solidFill>
                <a:latin typeface="Proxima Nova"/>
                <a:ea typeface="Proxima Nova"/>
                <a:cs typeface="Proxima Nova"/>
                <a:sym typeface="Proxima Nova"/>
              </a:endParaRPr>
            </a:p>
          </p:txBody>
        </p:sp>
        <p:sp>
          <p:nvSpPr>
            <p:cNvPr id="119" name="Google Shape;119;p13"/>
            <p:cNvSpPr/>
            <p:nvPr/>
          </p:nvSpPr>
          <p:spPr>
            <a:xfrm>
              <a:off x="346975" y="6834969"/>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sp>
          <p:nvSpPr>
            <p:cNvPr id="120" name="Google Shape;120;p13"/>
            <p:cNvSpPr txBox="1"/>
            <p:nvPr/>
          </p:nvSpPr>
          <p:spPr>
            <a:xfrm>
              <a:off x="1961830" y="6717369"/>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A little bit</a:t>
              </a:r>
              <a:endParaRPr sz="1100" b="1">
                <a:solidFill>
                  <a:srgbClr val="FF0000"/>
                </a:solidFill>
                <a:latin typeface="Proxima Nova"/>
                <a:ea typeface="Proxima Nova"/>
                <a:cs typeface="Proxima Nova"/>
                <a:sym typeface="Proxima Nova"/>
              </a:endParaRPr>
            </a:p>
          </p:txBody>
        </p:sp>
        <p:sp>
          <p:nvSpPr>
            <p:cNvPr id="121" name="Google Shape;121;p13"/>
            <p:cNvSpPr/>
            <p:nvPr/>
          </p:nvSpPr>
          <p:spPr>
            <a:xfrm>
              <a:off x="1819037" y="6834969"/>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sp>
          <p:nvSpPr>
            <p:cNvPr id="122" name="Google Shape;122;p13"/>
            <p:cNvSpPr txBox="1"/>
            <p:nvPr/>
          </p:nvSpPr>
          <p:spPr>
            <a:xfrm>
              <a:off x="3484955" y="6717369"/>
              <a:ext cx="9387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Somewhat</a:t>
              </a:r>
              <a:endParaRPr sz="1100" b="1">
                <a:solidFill>
                  <a:srgbClr val="FF0000"/>
                </a:solidFill>
                <a:latin typeface="Proxima Nova"/>
                <a:ea typeface="Proxima Nova"/>
                <a:cs typeface="Proxima Nova"/>
                <a:sym typeface="Proxima Nova"/>
              </a:endParaRPr>
            </a:p>
          </p:txBody>
        </p:sp>
        <p:sp>
          <p:nvSpPr>
            <p:cNvPr id="123" name="Google Shape;123;p13"/>
            <p:cNvSpPr/>
            <p:nvPr/>
          </p:nvSpPr>
          <p:spPr>
            <a:xfrm>
              <a:off x="3342162" y="6834969"/>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rgbClr val="FF0000"/>
                </a:solidFill>
                <a:latin typeface="Proxima Nova"/>
                <a:ea typeface="Proxima Nova"/>
                <a:cs typeface="Proxima Nova"/>
                <a:sym typeface="Proxima Nova"/>
              </a:endParaRPr>
            </a:p>
          </p:txBody>
        </p:sp>
        <p:sp>
          <p:nvSpPr>
            <p:cNvPr id="124" name="Google Shape;124;p13"/>
            <p:cNvSpPr txBox="1"/>
            <p:nvPr/>
          </p:nvSpPr>
          <p:spPr>
            <a:xfrm>
              <a:off x="5015005" y="6717369"/>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Quite a bit</a:t>
              </a:r>
              <a:endParaRPr sz="1100">
                <a:latin typeface="Proxima Nova"/>
                <a:ea typeface="Proxima Nova"/>
                <a:cs typeface="Proxima Nova"/>
                <a:sym typeface="Proxima Nova"/>
              </a:endParaRPr>
            </a:p>
          </p:txBody>
        </p:sp>
        <p:sp>
          <p:nvSpPr>
            <p:cNvPr id="125" name="Google Shape;125;p13"/>
            <p:cNvSpPr/>
            <p:nvPr/>
          </p:nvSpPr>
          <p:spPr>
            <a:xfrm>
              <a:off x="4872212" y="6834969"/>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126" name="Google Shape;126;p13"/>
            <p:cNvSpPr txBox="1"/>
            <p:nvPr/>
          </p:nvSpPr>
          <p:spPr>
            <a:xfrm>
              <a:off x="6543655" y="6717369"/>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Extremely</a:t>
              </a:r>
              <a:endParaRPr sz="1100">
                <a:latin typeface="Proxima Nova"/>
                <a:ea typeface="Proxima Nova"/>
                <a:cs typeface="Proxima Nova"/>
                <a:sym typeface="Proxima Nova"/>
              </a:endParaRPr>
            </a:p>
          </p:txBody>
        </p:sp>
        <p:sp>
          <p:nvSpPr>
            <p:cNvPr id="127" name="Google Shape;127;p13"/>
            <p:cNvSpPr/>
            <p:nvPr/>
          </p:nvSpPr>
          <p:spPr>
            <a:xfrm>
              <a:off x="6400863" y="6834969"/>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28" name="Google Shape;128;p13"/>
          <p:cNvGrpSpPr/>
          <p:nvPr/>
        </p:nvGrpSpPr>
        <p:grpSpPr>
          <a:xfrm>
            <a:off x="228600" y="2331594"/>
            <a:ext cx="7324950" cy="1771025"/>
            <a:chOff x="228600" y="2295706"/>
            <a:chExt cx="7324950" cy="1771025"/>
          </a:xfrm>
        </p:grpSpPr>
        <p:sp>
          <p:nvSpPr>
            <p:cNvPr id="129" name="Google Shape;129;p13"/>
            <p:cNvSpPr/>
            <p:nvPr/>
          </p:nvSpPr>
          <p:spPr>
            <a:xfrm>
              <a:off x="235350" y="2295763"/>
              <a:ext cx="7318200" cy="17709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grpSp>
          <p:nvGrpSpPr>
            <p:cNvPr id="130" name="Google Shape;130;p13"/>
            <p:cNvGrpSpPr/>
            <p:nvPr/>
          </p:nvGrpSpPr>
          <p:grpSpPr>
            <a:xfrm>
              <a:off x="228600" y="2295706"/>
              <a:ext cx="7312050" cy="1771025"/>
              <a:chOff x="228600" y="2337275"/>
              <a:chExt cx="7312050" cy="1771025"/>
            </a:xfrm>
          </p:grpSpPr>
          <p:sp>
            <p:nvSpPr>
              <p:cNvPr id="131" name="Google Shape;131;p13"/>
              <p:cNvSpPr txBox="1"/>
              <p:nvPr/>
            </p:nvSpPr>
            <p:spPr>
              <a:xfrm>
                <a:off x="607263" y="3415600"/>
                <a:ext cx="41949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If employed</a:t>
                </a:r>
                <a:r>
                  <a:rPr lang="en" sz="1100">
                    <a:latin typeface="Proxima Nova"/>
                    <a:ea typeface="Proxima Nova"/>
                    <a:cs typeface="Proxima Nova"/>
                    <a:sym typeface="Proxima Nova"/>
                  </a:rPr>
                  <a:t>, at work are you exposed to any chemicals, materials, or conditions that you worry may not be safe for your health (whether you are pregnant or not)? </a:t>
                </a:r>
                <a:endParaRPr sz="1100">
                  <a:latin typeface="Proxima Nova"/>
                  <a:ea typeface="Proxima Nova"/>
                  <a:cs typeface="Proxima Nova"/>
                  <a:sym typeface="Proxima Nova"/>
                </a:endParaRPr>
              </a:p>
            </p:txBody>
          </p:sp>
          <p:sp>
            <p:nvSpPr>
              <p:cNvPr id="132" name="Google Shape;132;p13"/>
              <p:cNvSpPr txBox="1"/>
              <p:nvPr/>
            </p:nvSpPr>
            <p:spPr>
              <a:xfrm>
                <a:off x="228600" y="2337275"/>
                <a:ext cx="305475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2. Are you employed? (check all that apply)</a:t>
                </a:r>
                <a:endParaRPr sz="1100" b="1" dirty="0">
                  <a:latin typeface="Proxima Nova"/>
                  <a:ea typeface="Proxima Nova"/>
                  <a:cs typeface="Proxima Nova"/>
                  <a:sym typeface="Proxima Nova"/>
                </a:endParaRPr>
              </a:p>
            </p:txBody>
          </p:sp>
          <p:grpSp>
            <p:nvGrpSpPr>
              <p:cNvPr id="133" name="Google Shape;133;p13"/>
              <p:cNvGrpSpPr/>
              <p:nvPr/>
            </p:nvGrpSpPr>
            <p:grpSpPr>
              <a:xfrm>
                <a:off x="356700" y="2576550"/>
                <a:ext cx="1202100" cy="354000"/>
                <a:chOff x="346775" y="2540988"/>
                <a:chExt cx="1202100" cy="354000"/>
              </a:xfrm>
            </p:grpSpPr>
            <p:sp>
              <p:nvSpPr>
                <p:cNvPr id="134" name="Google Shape;134;p13"/>
                <p:cNvSpPr txBox="1"/>
                <p:nvPr/>
              </p:nvSpPr>
              <p:spPr>
                <a:xfrm>
                  <a:off x="489575" y="254098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Yes, full-time</a:t>
                  </a:r>
                  <a:endParaRPr sz="1100">
                    <a:latin typeface="Proxima Nova"/>
                    <a:ea typeface="Proxima Nova"/>
                    <a:cs typeface="Proxima Nova"/>
                    <a:sym typeface="Proxima Nova"/>
                  </a:endParaRPr>
                </a:p>
              </p:txBody>
            </p:sp>
            <p:sp>
              <p:nvSpPr>
                <p:cNvPr id="135" name="Google Shape;135;p13"/>
                <p:cNvSpPr/>
                <p:nvPr/>
              </p:nvSpPr>
              <p:spPr>
                <a:xfrm>
                  <a:off x="346775" y="265857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36" name="Google Shape;136;p13"/>
              <p:cNvGrpSpPr/>
              <p:nvPr/>
            </p:nvGrpSpPr>
            <p:grpSpPr>
              <a:xfrm>
                <a:off x="1828162" y="2576550"/>
                <a:ext cx="1269300" cy="354000"/>
                <a:chOff x="3759200" y="2082163"/>
                <a:chExt cx="1269300" cy="354000"/>
              </a:xfrm>
            </p:grpSpPr>
            <p:sp>
              <p:nvSpPr>
                <p:cNvPr id="137" name="Google Shape;137;p13"/>
                <p:cNvSpPr txBox="1"/>
                <p:nvPr/>
              </p:nvSpPr>
              <p:spPr>
                <a:xfrm>
                  <a:off x="3902000" y="208216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Yes, part-time</a:t>
                  </a:r>
                  <a:endParaRPr sz="1100">
                    <a:latin typeface="Proxima Nova"/>
                    <a:ea typeface="Proxima Nova"/>
                    <a:cs typeface="Proxima Nova"/>
                    <a:sym typeface="Proxima Nova"/>
                  </a:endParaRPr>
                </a:p>
              </p:txBody>
            </p:sp>
            <p:sp>
              <p:nvSpPr>
                <p:cNvPr id="138" name="Google Shape;138;p13"/>
                <p:cNvSpPr/>
                <p:nvPr/>
              </p:nvSpPr>
              <p:spPr>
                <a:xfrm>
                  <a:off x="3759200" y="2199763"/>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39" name="Google Shape;139;p13"/>
              <p:cNvGrpSpPr/>
              <p:nvPr/>
            </p:nvGrpSpPr>
            <p:grpSpPr>
              <a:xfrm>
                <a:off x="3351287" y="2576550"/>
                <a:ext cx="1269300" cy="354000"/>
                <a:chOff x="5228000" y="2649800"/>
                <a:chExt cx="1269300" cy="354000"/>
              </a:xfrm>
            </p:grpSpPr>
            <p:sp>
              <p:nvSpPr>
                <p:cNvPr id="140" name="Google Shape;140;p13"/>
                <p:cNvSpPr txBox="1"/>
                <p:nvPr/>
              </p:nvSpPr>
              <p:spPr>
                <a:xfrm>
                  <a:off x="5370800" y="2649800"/>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Yes, contract</a:t>
                  </a:r>
                  <a:endParaRPr sz="1100">
                    <a:latin typeface="Proxima Nova"/>
                    <a:ea typeface="Proxima Nova"/>
                    <a:cs typeface="Proxima Nova"/>
                    <a:sym typeface="Proxima Nova"/>
                  </a:endParaRPr>
                </a:p>
              </p:txBody>
            </p:sp>
            <p:sp>
              <p:nvSpPr>
                <p:cNvPr id="141" name="Google Shape;141;p13"/>
                <p:cNvSpPr/>
                <p:nvPr/>
              </p:nvSpPr>
              <p:spPr>
                <a:xfrm>
                  <a:off x="5228000" y="27674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42" name="Google Shape;142;p13"/>
              <p:cNvGrpSpPr/>
              <p:nvPr/>
            </p:nvGrpSpPr>
            <p:grpSpPr>
              <a:xfrm>
                <a:off x="4880813" y="2576950"/>
                <a:ext cx="1269300" cy="354000"/>
                <a:chOff x="6461688" y="2392125"/>
                <a:chExt cx="1269300" cy="354000"/>
              </a:xfrm>
            </p:grpSpPr>
            <p:sp>
              <p:nvSpPr>
                <p:cNvPr id="143" name="Google Shape;143;p13"/>
                <p:cNvSpPr txBox="1"/>
                <p:nvPr/>
              </p:nvSpPr>
              <p:spPr>
                <a:xfrm>
                  <a:off x="6604488" y="2392125"/>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Yes, seasonal</a:t>
                  </a:r>
                  <a:endParaRPr sz="1100">
                    <a:latin typeface="Proxima Nova"/>
                    <a:ea typeface="Proxima Nova"/>
                    <a:cs typeface="Proxima Nova"/>
                    <a:sym typeface="Proxima Nova"/>
                  </a:endParaRPr>
                </a:p>
              </p:txBody>
            </p:sp>
            <p:sp>
              <p:nvSpPr>
                <p:cNvPr id="144" name="Google Shape;144;p13"/>
                <p:cNvSpPr/>
                <p:nvPr/>
              </p:nvSpPr>
              <p:spPr>
                <a:xfrm>
                  <a:off x="6461688" y="25097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45" name="Google Shape;145;p13"/>
              <p:cNvGrpSpPr/>
              <p:nvPr/>
            </p:nvGrpSpPr>
            <p:grpSpPr>
              <a:xfrm>
                <a:off x="6396450" y="2576550"/>
                <a:ext cx="1144200" cy="354000"/>
                <a:chOff x="6381975" y="2539388"/>
                <a:chExt cx="1144200" cy="354000"/>
              </a:xfrm>
            </p:grpSpPr>
            <p:sp>
              <p:nvSpPr>
                <p:cNvPr id="146" name="Google Shape;146;p13"/>
                <p:cNvSpPr txBox="1"/>
                <p:nvPr/>
              </p:nvSpPr>
              <p:spPr>
                <a:xfrm>
                  <a:off x="6547575" y="2539388"/>
                  <a:ext cx="978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I’m a student</a:t>
                  </a:r>
                  <a:endParaRPr sz="1100">
                    <a:latin typeface="Proxima Nova"/>
                    <a:ea typeface="Proxima Nova"/>
                    <a:cs typeface="Proxima Nova"/>
                    <a:sym typeface="Proxima Nova"/>
                  </a:endParaRPr>
                </a:p>
              </p:txBody>
            </p:sp>
            <p:sp>
              <p:nvSpPr>
                <p:cNvPr id="147" name="Google Shape;147;p13"/>
                <p:cNvSpPr/>
                <p:nvPr/>
              </p:nvSpPr>
              <p:spPr>
                <a:xfrm>
                  <a:off x="6381975" y="2656988"/>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48" name="Google Shape;148;p13"/>
              <p:cNvGrpSpPr/>
              <p:nvPr/>
            </p:nvGrpSpPr>
            <p:grpSpPr>
              <a:xfrm>
                <a:off x="356700" y="2806663"/>
                <a:ext cx="1202100" cy="692700"/>
                <a:chOff x="1807575" y="1234125"/>
                <a:chExt cx="1202100" cy="692700"/>
              </a:xfrm>
            </p:grpSpPr>
            <p:sp>
              <p:nvSpPr>
                <p:cNvPr id="149" name="Google Shape;149;p13"/>
                <p:cNvSpPr txBox="1"/>
                <p:nvPr/>
              </p:nvSpPr>
              <p:spPr>
                <a:xfrm>
                  <a:off x="1950375" y="1234125"/>
                  <a:ext cx="10593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 because of a disability or illness</a:t>
                  </a:r>
                  <a:endParaRPr sz="1100" b="1">
                    <a:solidFill>
                      <a:srgbClr val="FF0000"/>
                    </a:solidFill>
                    <a:latin typeface="Proxima Nova"/>
                    <a:ea typeface="Proxima Nova"/>
                    <a:cs typeface="Proxima Nova"/>
                    <a:sym typeface="Proxima Nova"/>
                  </a:endParaRPr>
                </a:p>
              </p:txBody>
            </p:sp>
            <p:sp>
              <p:nvSpPr>
                <p:cNvPr id="150" name="Google Shape;150;p13"/>
                <p:cNvSpPr/>
                <p:nvPr/>
              </p:nvSpPr>
              <p:spPr>
                <a:xfrm>
                  <a:off x="1807575" y="1351724"/>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51" name="Google Shape;151;p13"/>
              <p:cNvGrpSpPr/>
              <p:nvPr/>
            </p:nvGrpSpPr>
            <p:grpSpPr>
              <a:xfrm>
                <a:off x="1828162" y="2806663"/>
                <a:ext cx="1218300" cy="692700"/>
                <a:chOff x="2584350" y="1625275"/>
                <a:chExt cx="1218300" cy="692700"/>
              </a:xfrm>
            </p:grpSpPr>
            <p:sp>
              <p:nvSpPr>
                <p:cNvPr id="152" name="Google Shape;152;p13"/>
                <p:cNvSpPr txBox="1"/>
                <p:nvPr/>
              </p:nvSpPr>
              <p:spPr>
                <a:xfrm>
                  <a:off x="2727150" y="1625275"/>
                  <a:ext cx="10755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 because of child or elder care</a:t>
                  </a:r>
                  <a:endParaRPr sz="1100" b="1">
                    <a:solidFill>
                      <a:srgbClr val="FF0000"/>
                    </a:solidFill>
                    <a:latin typeface="Proxima Nova"/>
                    <a:ea typeface="Proxima Nova"/>
                    <a:cs typeface="Proxima Nova"/>
                    <a:sym typeface="Proxima Nova"/>
                  </a:endParaRPr>
                </a:p>
              </p:txBody>
            </p:sp>
            <p:sp>
              <p:nvSpPr>
                <p:cNvPr id="153" name="Google Shape;153;p13"/>
                <p:cNvSpPr/>
                <p:nvPr/>
              </p:nvSpPr>
              <p:spPr>
                <a:xfrm>
                  <a:off x="2584350" y="174287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54" name="Google Shape;154;p13"/>
              <p:cNvGrpSpPr/>
              <p:nvPr/>
            </p:nvGrpSpPr>
            <p:grpSpPr>
              <a:xfrm>
                <a:off x="3351287" y="2806663"/>
                <a:ext cx="1310400" cy="692700"/>
                <a:chOff x="2842700" y="2406763"/>
                <a:chExt cx="1310400" cy="692700"/>
              </a:xfrm>
            </p:grpSpPr>
            <p:sp>
              <p:nvSpPr>
                <p:cNvPr id="155" name="Google Shape;155;p13"/>
                <p:cNvSpPr txBox="1"/>
                <p:nvPr/>
              </p:nvSpPr>
              <p:spPr>
                <a:xfrm>
                  <a:off x="2985500" y="2406763"/>
                  <a:ext cx="11676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 because of transportation challenges</a:t>
                  </a:r>
                  <a:endParaRPr sz="1100" b="1">
                    <a:solidFill>
                      <a:srgbClr val="FF0000"/>
                    </a:solidFill>
                    <a:latin typeface="Proxima Nova"/>
                    <a:ea typeface="Proxima Nova"/>
                    <a:cs typeface="Proxima Nova"/>
                    <a:sym typeface="Proxima Nova"/>
                  </a:endParaRPr>
                </a:p>
              </p:txBody>
            </p:sp>
            <p:sp>
              <p:nvSpPr>
                <p:cNvPr id="156" name="Google Shape;156;p13"/>
                <p:cNvSpPr/>
                <p:nvPr/>
              </p:nvSpPr>
              <p:spPr>
                <a:xfrm>
                  <a:off x="2842700" y="2524350"/>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57" name="Google Shape;157;p13"/>
              <p:cNvGrpSpPr/>
              <p:nvPr/>
            </p:nvGrpSpPr>
            <p:grpSpPr>
              <a:xfrm>
                <a:off x="6396463" y="2806663"/>
                <a:ext cx="948000" cy="523200"/>
                <a:chOff x="6216000" y="2111550"/>
                <a:chExt cx="948000" cy="523200"/>
              </a:xfrm>
            </p:grpSpPr>
            <p:sp>
              <p:nvSpPr>
                <p:cNvPr id="158" name="Google Shape;158;p13"/>
                <p:cNvSpPr txBox="1"/>
                <p:nvPr/>
              </p:nvSpPr>
              <p:spPr>
                <a:xfrm>
                  <a:off x="6358800" y="2111550"/>
                  <a:ext cx="805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 other reason</a:t>
                  </a:r>
                  <a:endParaRPr sz="1100" b="1">
                    <a:solidFill>
                      <a:srgbClr val="FF0000"/>
                    </a:solidFill>
                    <a:latin typeface="Proxima Nova"/>
                    <a:ea typeface="Proxima Nova"/>
                    <a:cs typeface="Proxima Nova"/>
                    <a:sym typeface="Proxima Nova"/>
                  </a:endParaRPr>
                </a:p>
              </p:txBody>
            </p:sp>
            <p:sp>
              <p:nvSpPr>
                <p:cNvPr id="159" name="Google Shape;159;p13"/>
                <p:cNvSpPr/>
                <p:nvPr/>
              </p:nvSpPr>
              <p:spPr>
                <a:xfrm>
                  <a:off x="6216000" y="2229138"/>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60" name="Google Shape;160;p13"/>
              <p:cNvGrpSpPr/>
              <p:nvPr/>
            </p:nvGrpSpPr>
            <p:grpSpPr>
              <a:xfrm>
                <a:off x="4880813" y="2806663"/>
                <a:ext cx="1310400" cy="692700"/>
                <a:chOff x="2876000" y="2406763"/>
                <a:chExt cx="1310400" cy="692700"/>
              </a:xfrm>
            </p:grpSpPr>
            <p:sp>
              <p:nvSpPr>
                <p:cNvPr id="161" name="Google Shape;161;p13"/>
                <p:cNvSpPr txBox="1"/>
                <p:nvPr/>
              </p:nvSpPr>
              <p:spPr>
                <a:xfrm>
                  <a:off x="3018800" y="2406763"/>
                  <a:ext cx="11676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 because of difficulty finding a job</a:t>
                  </a:r>
                  <a:endParaRPr sz="1100" b="1">
                    <a:solidFill>
                      <a:srgbClr val="FF0000"/>
                    </a:solidFill>
                    <a:latin typeface="Proxima Nova"/>
                    <a:ea typeface="Proxima Nova"/>
                    <a:cs typeface="Proxima Nova"/>
                    <a:sym typeface="Proxima Nova"/>
                  </a:endParaRPr>
                </a:p>
              </p:txBody>
            </p:sp>
            <p:sp>
              <p:nvSpPr>
                <p:cNvPr id="162" name="Google Shape;162;p13"/>
                <p:cNvSpPr/>
                <p:nvPr/>
              </p:nvSpPr>
              <p:spPr>
                <a:xfrm>
                  <a:off x="2876000" y="2524350"/>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63" name="Google Shape;163;p13"/>
              <p:cNvGrpSpPr/>
              <p:nvPr/>
            </p:nvGrpSpPr>
            <p:grpSpPr>
              <a:xfrm>
                <a:off x="4880813" y="3541275"/>
                <a:ext cx="639600" cy="354000"/>
                <a:chOff x="3254175" y="900225"/>
                <a:chExt cx="639600" cy="354000"/>
              </a:xfrm>
            </p:grpSpPr>
            <p:sp>
              <p:nvSpPr>
                <p:cNvPr id="164" name="Google Shape;164;p13"/>
                <p:cNvSpPr txBox="1"/>
                <p:nvPr/>
              </p:nvSpPr>
              <p:spPr>
                <a:xfrm>
                  <a:off x="3396975"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165" name="Google Shape;165;p13"/>
                <p:cNvSpPr/>
                <p:nvPr/>
              </p:nvSpPr>
              <p:spPr>
                <a:xfrm>
                  <a:off x="3254175" y="101017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66" name="Google Shape;166;p13"/>
              <p:cNvGrpSpPr/>
              <p:nvPr/>
            </p:nvGrpSpPr>
            <p:grpSpPr>
              <a:xfrm>
                <a:off x="6400163" y="3541275"/>
                <a:ext cx="582000" cy="354000"/>
                <a:chOff x="6403900" y="3038375"/>
                <a:chExt cx="582000" cy="354000"/>
              </a:xfrm>
            </p:grpSpPr>
            <p:sp>
              <p:nvSpPr>
                <p:cNvPr id="167" name="Google Shape;167;p13"/>
                <p:cNvSpPr txBox="1"/>
                <p:nvPr/>
              </p:nvSpPr>
              <p:spPr>
                <a:xfrm>
                  <a:off x="6546700" y="303837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168" name="Google Shape;168;p13"/>
                <p:cNvSpPr/>
                <p:nvPr/>
              </p:nvSpPr>
              <p:spPr>
                <a:xfrm>
                  <a:off x="6403900" y="31483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grpSp>
        <p:nvGrpSpPr>
          <p:cNvPr id="169" name="Google Shape;169;p13"/>
          <p:cNvGrpSpPr/>
          <p:nvPr/>
        </p:nvGrpSpPr>
        <p:grpSpPr>
          <a:xfrm>
            <a:off x="195738" y="1893900"/>
            <a:ext cx="7397425" cy="362400"/>
            <a:chOff x="195738" y="1893900"/>
            <a:chExt cx="7397425" cy="362400"/>
          </a:xfrm>
        </p:grpSpPr>
        <p:sp>
          <p:nvSpPr>
            <p:cNvPr id="170" name="Google Shape;170;p13"/>
            <p:cNvSpPr txBox="1"/>
            <p:nvPr/>
          </p:nvSpPr>
          <p:spPr>
            <a:xfrm>
              <a:off x="195738" y="1893900"/>
              <a:ext cx="2830586"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1. Do you have a primary care provider?</a:t>
              </a:r>
              <a:endParaRPr sz="1100" b="1" dirty="0">
                <a:latin typeface="Proxima Nova"/>
                <a:ea typeface="Proxima Nova"/>
                <a:cs typeface="Proxima Nova"/>
                <a:sym typeface="Proxima Nova"/>
              </a:endParaRPr>
            </a:p>
          </p:txBody>
        </p:sp>
        <p:grpSp>
          <p:nvGrpSpPr>
            <p:cNvPr id="171" name="Google Shape;171;p13"/>
            <p:cNvGrpSpPr/>
            <p:nvPr/>
          </p:nvGrpSpPr>
          <p:grpSpPr>
            <a:xfrm>
              <a:off x="3000375" y="1902300"/>
              <a:ext cx="637725" cy="354000"/>
              <a:chOff x="3855450" y="2162275"/>
              <a:chExt cx="637725" cy="354000"/>
            </a:xfrm>
          </p:grpSpPr>
          <p:sp>
            <p:nvSpPr>
              <p:cNvPr id="172" name="Google Shape;172;p13"/>
              <p:cNvSpPr txBox="1"/>
              <p:nvPr/>
            </p:nvSpPr>
            <p:spPr>
              <a:xfrm>
                <a:off x="3998262" y="2162275"/>
                <a:ext cx="494913"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dirty="0">
                    <a:latin typeface="Proxima Nova"/>
                    <a:ea typeface="Proxima Nova"/>
                    <a:cs typeface="Proxima Nova"/>
                    <a:sym typeface="Proxima Nova"/>
                  </a:rPr>
                  <a:t>Yes</a:t>
                </a:r>
                <a:endParaRPr sz="1100" dirty="0">
                  <a:latin typeface="Proxima Nova"/>
                  <a:ea typeface="Proxima Nova"/>
                  <a:cs typeface="Proxima Nova"/>
                  <a:sym typeface="Proxima Nova"/>
                </a:endParaRPr>
              </a:p>
            </p:txBody>
          </p:sp>
          <p:sp>
            <p:nvSpPr>
              <p:cNvPr id="173" name="Google Shape;173;p13"/>
              <p:cNvSpPr/>
              <p:nvPr/>
            </p:nvSpPr>
            <p:spPr>
              <a:xfrm>
                <a:off x="3855450" y="22722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74" name="Google Shape;174;p13"/>
            <p:cNvGrpSpPr/>
            <p:nvPr/>
          </p:nvGrpSpPr>
          <p:grpSpPr>
            <a:xfrm>
              <a:off x="3754963" y="1900450"/>
              <a:ext cx="516375" cy="354000"/>
              <a:chOff x="3855450" y="2435975"/>
              <a:chExt cx="516375" cy="354000"/>
            </a:xfrm>
          </p:grpSpPr>
          <p:sp>
            <p:nvSpPr>
              <p:cNvPr id="175" name="Google Shape;175;p13"/>
              <p:cNvSpPr txBox="1"/>
              <p:nvPr/>
            </p:nvSpPr>
            <p:spPr>
              <a:xfrm>
                <a:off x="4003125" y="2435975"/>
                <a:ext cx="368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a:t>
                </a:r>
                <a:endParaRPr sz="1100" b="1">
                  <a:solidFill>
                    <a:srgbClr val="FF0000"/>
                  </a:solidFill>
                  <a:latin typeface="Proxima Nova"/>
                  <a:ea typeface="Proxima Nova"/>
                  <a:cs typeface="Proxima Nova"/>
                  <a:sym typeface="Proxima Nova"/>
                </a:endParaRPr>
              </a:p>
            </p:txBody>
          </p:sp>
          <p:sp>
            <p:nvSpPr>
              <p:cNvPr id="176" name="Google Shape;176;p13"/>
              <p:cNvSpPr/>
              <p:nvPr/>
            </p:nvSpPr>
            <p:spPr>
              <a:xfrm>
                <a:off x="3855450" y="253937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77" name="Google Shape;177;p13"/>
            <p:cNvGrpSpPr/>
            <p:nvPr/>
          </p:nvGrpSpPr>
          <p:grpSpPr>
            <a:xfrm>
              <a:off x="4365763" y="1893900"/>
              <a:ext cx="3227400" cy="354000"/>
              <a:chOff x="4398625" y="1983275"/>
              <a:chExt cx="3227400" cy="354000"/>
            </a:xfrm>
          </p:grpSpPr>
          <p:sp>
            <p:nvSpPr>
              <p:cNvPr id="178" name="Google Shape;178;p13"/>
              <p:cNvSpPr txBox="1"/>
              <p:nvPr/>
            </p:nvSpPr>
            <p:spPr>
              <a:xfrm>
                <a:off x="4398625" y="1983275"/>
                <a:ext cx="3227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If yes</a:t>
                </a:r>
                <a:r>
                  <a:rPr lang="en" sz="1100">
                    <a:latin typeface="Proxima Nova"/>
                    <a:ea typeface="Proxima Nova"/>
                    <a:cs typeface="Proxima Nova"/>
                    <a:sym typeface="Proxima Nova"/>
                  </a:rPr>
                  <a:t>, who?</a:t>
                </a:r>
                <a:r>
                  <a:rPr lang="en" sz="1100" b="1">
                    <a:latin typeface="Proxima Nova"/>
                    <a:ea typeface="Proxima Nova"/>
                    <a:cs typeface="Proxima Nova"/>
                    <a:sym typeface="Proxima Nova"/>
                  </a:rPr>
                  <a:t> </a:t>
                </a:r>
                <a:endParaRPr sz="1100">
                  <a:latin typeface="Proxima Nova"/>
                  <a:ea typeface="Proxima Nova"/>
                  <a:cs typeface="Proxima Nova"/>
                  <a:sym typeface="Proxima Nova"/>
                </a:endParaRPr>
              </a:p>
            </p:txBody>
          </p:sp>
          <p:cxnSp>
            <p:nvCxnSpPr>
              <p:cNvPr id="179" name="Google Shape;179;p13"/>
              <p:cNvCxnSpPr/>
              <p:nvPr/>
            </p:nvCxnSpPr>
            <p:spPr>
              <a:xfrm rot="10800000" flipH="1">
                <a:off x="5229050" y="2216388"/>
                <a:ext cx="2313000" cy="7500"/>
              </a:xfrm>
              <a:prstGeom prst="straightConnector1">
                <a:avLst/>
              </a:prstGeom>
              <a:noFill/>
              <a:ln w="9525" cap="flat" cmpd="sng">
                <a:solidFill>
                  <a:srgbClr val="000000"/>
                </a:solidFill>
                <a:prstDash val="solid"/>
                <a:round/>
                <a:headEnd type="none" w="med" len="med"/>
                <a:tailEnd type="none" w="med" len="med"/>
              </a:ln>
            </p:spPr>
          </p:cxnSp>
        </p:grpSp>
      </p:grpSp>
      <p:grpSp>
        <p:nvGrpSpPr>
          <p:cNvPr id="180" name="Google Shape;180;p13"/>
          <p:cNvGrpSpPr/>
          <p:nvPr/>
        </p:nvGrpSpPr>
        <p:grpSpPr>
          <a:xfrm>
            <a:off x="217975" y="7309050"/>
            <a:ext cx="7493325" cy="2276626"/>
            <a:chOff x="217975" y="7309050"/>
            <a:chExt cx="7493325" cy="2276626"/>
          </a:xfrm>
        </p:grpSpPr>
        <p:sp>
          <p:nvSpPr>
            <p:cNvPr id="181" name="Google Shape;181;p13"/>
            <p:cNvSpPr/>
            <p:nvPr/>
          </p:nvSpPr>
          <p:spPr>
            <a:xfrm>
              <a:off x="217975" y="8874975"/>
              <a:ext cx="7318200" cy="3693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182" name="Google Shape;182;p13"/>
            <p:cNvSpPr/>
            <p:nvPr/>
          </p:nvSpPr>
          <p:spPr>
            <a:xfrm>
              <a:off x="219550" y="8023500"/>
              <a:ext cx="7318200" cy="4194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183" name="Google Shape;183;p13"/>
            <p:cNvSpPr txBox="1"/>
            <p:nvPr/>
          </p:nvSpPr>
          <p:spPr>
            <a:xfrm>
              <a:off x="235349" y="7309050"/>
              <a:ext cx="4008659"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solidFill>
                    <a:srgbClr val="000000"/>
                  </a:solidFill>
                  <a:latin typeface="Proxima Nova"/>
                  <a:ea typeface="Proxima Nova"/>
                  <a:cs typeface="Proxima Nova"/>
                  <a:sym typeface="Proxima Nova"/>
                </a:rPr>
                <a:t>7. Do you use any of these products? (check all that apply)</a:t>
              </a:r>
              <a:endParaRPr sz="1300" dirty="0"/>
            </a:p>
          </p:txBody>
        </p:sp>
        <p:grpSp>
          <p:nvGrpSpPr>
            <p:cNvPr id="184" name="Google Shape;184;p13"/>
            <p:cNvGrpSpPr/>
            <p:nvPr/>
          </p:nvGrpSpPr>
          <p:grpSpPr>
            <a:xfrm>
              <a:off x="591650" y="8865456"/>
              <a:ext cx="6382350" cy="354000"/>
              <a:chOff x="603550" y="8789969"/>
              <a:chExt cx="6382350" cy="354000"/>
            </a:xfrm>
          </p:grpSpPr>
          <p:sp>
            <p:nvSpPr>
              <p:cNvPr id="185" name="Google Shape;185;p13"/>
              <p:cNvSpPr txBox="1"/>
              <p:nvPr/>
            </p:nvSpPr>
            <p:spPr>
              <a:xfrm>
                <a:off x="603550" y="8789969"/>
                <a:ext cx="2028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Have you ever tried to quit?</a:t>
                </a:r>
                <a:endParaRPr sz="1100">
                  <a:latin typeface="Proxima Nova"/>
                  <a:ea typeface="Proxima Nova"/>
                  <a:cs typeface="Proxima Nova"/>
                  <a:sym typeface="Proxima Nova"/>
                </a:endParaRPr>
              </a:p>
            </p:txBody>
          </p:sp>
          <p:grpSp>
            <p:nvGrpSpPr>
              <p:cNvPr id="186" name="Google Shape;186;p13"/>
              <p:cNvGrpSpPr/>
              <p:nvPr/>
            </p:nvGrpSpPr>
            <p:grpSpPr>
              <a:xfrm>
                <a:off x="4877100" y="8789969"/>
                <a:ext cx="639600" cy="354000"/>
                <a:chOff x="3111238" y="2122625"/>
                <a:chExt cx="639600" cy="354000"/>
              </a:xfrm>
            </p:grpSpPr>
            <p:sp>
              <p:nvSpPr>
                <p:cNvPr id="187" name="Google Shape;187;p13"/>
                <p:cNvSpPr txBox="1"/>
                <p:nvPr/>
              </p:nvSpPr>
              <p:spPr>
                <a:xfrm>
                  <a:off x="3254038" y="21226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Yes</a:t>
                  </a:r>
                  <a:endParaRPr sz="1100">
                    <a:latin typeface="Proxima Nova"/>
                    <a:ea typeface="Proxima Nova"/>
                    <a:cs typeface="Proxima Nova"/>
                    <a:sym typeface="Proxima Nova"/>
                  </a:endParaRPr>
                </a:p>
              </p:txBody>
            </p:sp>
            <p:sp>
              <p:nvSpPr>
                <p:cNvPr id="188" name="Google Shape;188;p13"/>
                <p:cNvSpPr/>
                <p:nvPr/>
              </p:nvSpPr>
              <p:spPr>
                <a:xfrm>
                  <a:off x="3111238" y="223257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189" name="Google Shape;189;p13"/>
              <p:cNvGrpSpPr/>
              <p:nvPr/>
            </p:nvGrpSpPr>
            <p:grpSpPr>
              <a:xfrm>
                <a:off x="6403900" y="8789969"/>
                <a:ext cx="582000" cy="354000"/>
                <a:chOff x="3279013" y="2389775"/>
                <a:chExt cx="582000" cy="354000"/>
              </a:xfrm>
            </p:grpSpPr>
            <p:sp>
              <p:nvSpPr>
                <p:cNvPr id="190" name="Google Shape;190;p13"/>
                <p:cNvSpPr txBox="1"/>
                <p:nvPr/>
              </p:nvSpPr>
              <p:spPr>
                <a:xfrm>
                  <a:off x="3421813" y="238977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191" name="Google Shape;191;p13"/>
                <p:cNvSpPr/>
                <p:nvPr/>
              </p:nvSpPr>
              <p:spPr>
                <a:xfrm>
                  <a:off x="3279013" y="24997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grpSp>
          <p:nvGrpSpPr>
            <p:cNvPr id="192" name="Google Shape;192;p13"/>
            <p:cNvGrpSpPr/>
            <p:nvPr/>
          </p:nvGrpSpPr>
          <p:grpSpPr>
            <a:xfrm>
              <a:off x="591650" y="9231638"/>
              <a:ext cx="6382350" cy="354038"/>
              <a:chOff x="675000" y="8789938"/>
              <a:chExt cx="6382350" cy="354038"/>
            </a:xfrm>
          </p:grpSpPr>
          <p:sp>
            <p:nvSpPr>
              <p:cNvPr id="193" name="Google Shape;193;p13"/>
              <p:cNvSpPr txBox="1"/>
              <p:nvPr/>
            </p:nvSpPr>
            <p:spPr>
              <a:xfrm>
                <a:off x="675000" y="8789975"/>
                <a:ext cx="2654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Are you interested in attempting to quit?</a:t>
                </a:r>
                <a:endParaRPr sz="1100">
                  <a:latin typeface="Proxima Nova"/>
                  <a:ea typeface="Proxima Nova"/>
                  <a:cs typeface="Proxima Nova"/>
                  <a:sym typeface="Proxima Nova"/>
                </a:endParaRPr>
              </a:p>
            </p:txBody>
          </p:sp>
          <p:grpSp>
            <p:nvGrpSpPr>
              <p:cNvPr id="194" name="Google Shape;194;p13"/>
              <p:cNvGrpSpPr/>
              <p:nvPr/>
            </p:nvGrpSpPr>
            <p:grpSpPr>
              <a:xfrm>
                <a:off x="4948550" y="8789938"/>
                <a:ext cx="639600" cy="354000"/>
                <a:chOff x="3277938" y="1952638"/>
                <a:chExt cx="639600" cy="354000"/>
              </a:xfrm>
            </p:grpSpPr>
            <p:sp>
              <p:nvSpPr>
                <p:cNvPr id="195" name="Google Shape;195;p13"/>
                <p:cNvSpPr txBox="1"/>
                <p:nvPr/>
              </p:nvSpPr>
              <p:spPr>
                <a:xfrm>
                  <a:off x="3420738" y="1952638"/>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196" name="Google Shape;196;p13"/>
                <p:cNvSpPr/>
                <p:nvPr/>
              </p:nvSpPr>
              <p:spPr>
                <a:xfrm>
                  <a:off x="3277938" y="2062588"/>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solidFill>
                      <a:srgbClr val="FF0000"/>
                    </a:solidFill>
                    <a:latin typeface="Proxima Nova"/>
                    <a:ea typeface="Proxima Nova"/>
                    <a:cs typeface="Proxima Nova"/>
                    <a:sym typeface="Proxima Nova"/>
                  </a:endParaRPr>
                </a:p>
              </p:txBody>
            </p:sp>
          </p:grpSp>
          <p:grpSp>
            <p:nvGrpSpPr>
              <p:cNvPr id="197" name="Google Shape;197;p13"/>
              <p:cNvGrpSpPr/>
              <p:nvPr/>
            </p:nvGrpSpPr>
            <p:grpSpPr>
              <a:xfrm>
                <a:off x="6475350" y="8789938"/>
                <a:ext cx="582000" cy="354000"/>
                <a:chOff x="3445713" y="2218263"/>
                <a:chExt cx="582000" cy="354000"/>
              </a:xfrm>
            </p:grpSpPr>
            <p:sp>
              <p:nvSpPr>
                <p:cNvPr id="198" name="Google Shape;198;p13"/>
                <p:cNvSpPr txBox="1"/>
                <p:nvPr/>
              </p:nvSpPr>
              <p:spPr>
                <a:xfrm>
                  <a:off x="3588513" y="2218263"/>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199" name="Google Shape;199;p13"/>
                <p:cNvSpPr/>
                <p:nvPr/>
              </p:nvSpPr>
              <p:spPr>
                <a:xfrm>
                  <a:off x="3445713" y="2328213"/>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grpSp>
          <p:nvGrpSpPr>
            <p:cNvPr id="200" name="Google Shape;200;p13"/>
            <p:cNvGrpSpPr/>
            <p:nvPr/>
          </p:nvGrpSpPr>
          <p:grpSpPr>
            <a:xfrm>
              <a:off x="591650" y="7963850"/>
              <a:ext cx="7105800" cy="523200"/>
              <a:chOff x="603550" y="7522150"/>
              <a:chExt cx="7105800" cy="523200"/>
            </a:xfrm>
          </p:grpSpPr>
          <p:sp>
            <p:nvSpPr>
              <p:cNvPr id="201" name="Google Shape;201;p13"/>
              <p:cNvSpPr txBox="1"/>
              <p:nvPr/>
            </p:nvSpPr>
            <p:spPr>
              <a:xfrm>
                <a:off x="603550" y="7522150"/>
                <a:ext cx="71058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If yes</a:t>
                </a:r>
                <a:r>
                  <a:rPr lang="en" sz="1100">
                    <a:latin typeface="Proxima Nova"/>
                    <a:ea typeface="Proxima Nova"/>
                    <a:cs typeface="Proxima Nova"/>
                    <a:sym typeface="Proxima Nova"/>
                  </a:rPr>
                  <a:t>:</a:t>
                </a:r>
                <a:endParaRPr sz="1100">
                  <a:latin typeface="Proxima Nova"/>
                  <a:ea typeface="Proxima Nova"/>
                  <a:cs typeface="Proxima Nova"/>
                  <a:sym typeface="Proxima Nova"/>
                </a:endParaRPr>
              </a:p>
              <a:p>
                <a:pPr marL="0" lvl="0" indent="0" algn="l" rtl="0">
                  <a:spcBef>
                    <a:spcPts val="0"/>
                  </a:spcBef>
                  <a:spcAft>
                    <a:spcPts val="0"/>
                  </a:spcAft>
                  <a:buNone/>
                </a:pPr>
                <a:r>
                  <a:rPr lang="en" sz="1100">
                    <a:latin typeface="Proxima Nova"/>
                    <a:ea typeface="Proxima Nova"/>
                    <a:cs typeface="Proxima Nova"/>
                    <a:sym typeface="Proxima Nova"/>
                  </a:rPr>
                  <a:t>How old were you when you first started using this/these product(s)? </a:t>
                </a:r>
                <a:endParaRPr sz="1100">
                  <a:latin typeface="Proxima Nova"/>
                  <a:ea typeface="Proxima Nova"/>
                  <a:cs typeface="Proxima Nova"/>
                  <a:sym typeface="Proxima Nova"/>
                </a:endParaRPr>
              </a:p>
            </p:txBody>
          </p:sp>
          <p:cxnSp>
            <p:nvCxnSpPr>
              <p:cNvPr id="202" name="Google Shape;202;p13"/>
              <p:cNvCxnSpPr/>
              <p:nvPr/>
            </p:nvCxnSpPr>
            <p:spPr>
              <a:xfrm>
                <a:off x="4897500" y="7927088"/>
                <a:ext cx="2654400" cy="1500"/>
              </a:xfrm>
              <a:prstGeom prst="straightConnector1">
                <a:avLst/>
              </a:prstGeom>
              <a:noFill/>
              <a:ln w="9525" cap="flat" cmpd="sng">
                <a:solidFill>
                  <a:srgbClr val="000000"/>
                </a:solidFill>
                <a:prstDash val="solid"/>
                <a:round/>
                <a:headEnd type="none" w="med" len="med"/>
                <a:tailEnd type="none" w="med" len="med"/>
              </a:ln>
            </p:spPr>
          </p:cxnSp>
        </p:grpSp>
        <p:sp>
          <p:nvSpPr>
            <p:cNvPr id="203" name="Google Shape;203;p13"/>
            <p:cNvSpPr txBox="1"/>
            <p:nvPr/>
          </p:nvSpPr>
          <p:spPr>
            <a:xfrm>
              <a:off x="603550" y="8499256"/>
              <a:ext cx="69669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How much do you use each day? </a:t>
              </a:r>
              <a:endParaRPr sz="1100">
                <a:latin typeface="Proxima Nova"/>
                <a:ea typeface="Proxima Nova"/>
                <a:cs typeface="Proxima Nova"/>
                <a:sym typeface="Proxima Nova"/>
              </a:endParaRPr>
            </a:p>
          </p:txBody>
        </p:sp>
        <p:grpSp>
          <p:nvGrpSpPr>
            <p:cNvPr id="204" name="Google Shape;204;p13"/>
            <p:cNvGrpSpPr/>
            <p:nvPr/>
          </p:nvGrpSpPr>
          <p:grpSpPr>
            <a:xfrm>
              <a:off x="350400" y="7543925"/>
              <a:ext cx="7360900" cy="523200"/>
              <a:chOff x="350400" y="7543925"/>
              <a:chExt cx="7360900" cy="523200"/>
            </a:xfrm>
          </p:grpSpPr>
          <p:grpSp>
            <p:nvGrpSpPr>
              <p:cNvPr id="205" name="Google Shape;205;p13"/>
              <p:cNvGrpSpPr/>
              <p:nvPr/>
            </p:nvGrpSpPr>
            <p:grpSpPr>
              <a:xfrm>
                <a:off x="350400" y="7543925"/>
                <a:ext cx="1063800" cy="354000"/>
                <a:chOff x="350400" y="7543925"/>
                <a:chExt cx="1063800" cy="354000"/>
              </a:xfrm>
            </p:grpSpPr>
            <p:sp>
              <p:nvSpPr>
                <p:cNvPr id="206" name="Google Shape;206;p13"/>
                <p:cNvSpPr txBox="1"/>
                <p:nvPr/>
              </p:nvSpPr>
              <p:spPr>
                <a:xfrm>
                  <a:off x="493200" y="7543925"/>
                  <a:ext cx="92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Cigarettes</a:t>
                  </a:r>
                  <a:endParaRPr sz="1100" b="1">
                    <a:solidFill>
                      <a:srgbClr val="FF0000"/>
                    </a:solidFill>
                    <a:latin typeface="Proxima Nova"/>
                    <a:ea typeface="Proxima Nova"/>
                    <a:cs typeface="Proxima Nova"/>
                    <a:sym typeface="Proxima Nova"/>
                  </a:endParaRPr>
                </a:p>
              </p:txBody>
            </p:sp>
            <p:sp>
              <p:nvSpPr>
                <p:cNvPr id="207" name="Google Shape;207;p13"/>
                <p:cNvSpPr/>
                <p:nvPr/>
              </p:nvSpPr>
              <p:spPr>
                <a:xfrm>
                  <a:off x="350400" y="76586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08" name="Google Shape;208;p13"/>
              <p:cNvGrpSpPr/>
              <p:nvPr/>
            </p:nvGrpSpPr>
            <p:grpSpPr>
              <a:xfrm>
                <a:off x="5360539" y="7543925"/>
                <a:ext cx="739103" cy="354000"/>
                <a:chOff x="5193510" y="7543925"/>
                <a:chExt cx="739103" cy="354000"/>
              </a:xfrm>
            </p:grpSpPr>
            <p:sp>
              <p:nvSpPr>
                <p:cNvPr id="209" name="Google Shape;209;p13"/>
                <p:cNvSpPr txBox="1"/>
                <p:nvPr/>
              </p:nvSpPr>
              <p:spPr>
                <a:xfrm>
                  <a:off x="5343113" y="7543925"/>
                  <a:ext cx="58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Cigars</a:t>
                  </a:r>
                  <a:endParaRPr sz="1100" b="1">
                    <a:solidFill>
                      <a:srgbClr val="FF0000"/>
                    </a:solidFill>
                    <a:latin typeface="Proxima Nova"/>
                    <a:ea typeface="Proxima Nova"/>
                    <a:cs typeface="Proxima Nova"/>
                    <a:sym typeface="Proxima Nova"/>
                  </a:endParaRPr>
                </a:p>
              </p:txBody>
            </p:sp>
            <p:sp>
              <p:nvSpPr>
                <p:cNvPr id="210" name="Google Shape;210;p13"/>
                <p:cNvSpPr/>
                <p:nvPr/>
              </p:nvSpPr>
              <p:spPr>
                <a:xfrm>
                  <a:off x="5193510" y="76586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11" name="Google Shape;211;p13"/>
              <p:cNvGrpSpPr/>
              <p:nvPr/>
            </p:nvGrpSpPr>
            <p:grpSpPr>
              <a:xfrm>
                <a:off x="1621432" y="7543925"/>
                <a:ext cx="973346" cy="523200"/>
                <a:chOff x="1561178" y="7543925"/>
                <a:chExt cx="973346" cy="523200"/>
              </a:xfrm>
            </p:grpSpPr>
            <p:sp>
              <p:nvSpPr>
                <p:cNvPr id="212" name="Google Shape;212;p13"/>
                <p:cNvSpPr txBox="1"/>
                <p:nvPr/>
              </p:nvSpPr>
              <p:spPr>
                <a:xfrm>
                  <a:off x="1704124" y="7543925"/>
                  <a:ext cx="8304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Electronic cigarettes</a:t>
                  </a:r>
                  <a:endParaRPr sz="1100" b="1">
                    <a:solidFill>
                      <a:srgbClr val="FF0000"/>
                    </a:solidFill>
                    <a:latin typeface="Proxima Nova"/>
                    <a:ea typeface="Proxima Nova"/>
                    <a:cs typeface="Proxima Nova"/>
                    <a:sym typeface="Proxima Nova"/>
                  </a:endParaRPr>
                </a:p>
              </p:txBody>
            </p:sp>
            <p:sp>
              <p:nvSpPr>
                <p:cNvPr id="213" name="Google Shape;213;p13"/>
                <p:cNvSpPr/>
                <p:nvPr/>
              </p:nvSpPr>
              <p:spPr>
                <a:xfrm>
                  <a:off x="1561177" y="76586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14" name="Google Shape;214;p13"/>
              <p:cNvGrpSpPr/>
              <p:nvPr/>
            </p:nvGrpSpPr>
            <p:grpSpPr>
              <a:xfrm>
                <a:off x="2892611" y="7543925"/>
                <a:ext cx="1063945" cy="523200"/>
                <a:chOff x="2771955" y="7543925"/>
                <a:chExt cx="1063945" cy="523200"/>
              </a:xfrm>
            </p:grpSpPr>
            <p:sp>
              <p:nvSpPr>
                <p:cNvPr id="215" name="Google Shape;215;p13"/>
                <p:cNvSpPr txBox="1"/>
                <p:nvPr/>
              </p:nvSpPr>
              <p:spPr>
                <a:xfrm>
                  <a:off x="2914900" y="7543925"/>
                  <a:ext cx="9210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Smokeless Tobacco</a:t>
                  </a:r>
                  <a:endParaRPr sz="1100" b="1">
                    <a:solidFill>
                      <a:srgbClr val="FF0000"/>
                    </a:solidFill>
                    <a:latin typeface="Proxima Nova"/>
                    <a:ea typeface="Proxima Nova"/>
                    <a:cs typeface="Proxima Nova"/>
                    <a:sym typeface="Proxima Nova"/>
                  </a:endParaRPr>
                </a:p>
              </p:txBody>
            </p:sp>
            <p:sp>
              <p:nvSpPr>
                <p:cNvPr id="216" name="Google Shape;216;p13"/>
                <p:cNvSpPr/>
                <p:nvPr/>
              </p:nvSpPr>
              <p:spPr>
                <a:xfrm>
                  <a:off x="2771955" y="76586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17" name="Google Shape;217;p13"/>
              <p:cNvGrpSpPr/>
              <p:nvPr/>
            </p:nvGrpSpPr>
            <p:grpSpPr>
              <a:xfrm>
                <a:off x="4254389" y="7543925"/>
                <a:ext cx="878310" cy="354000"/>
                <a:chOff x="3982733" y="7543925"/>
                <a:chExt cx="878310" cy="354000"/>
              </a:xfrm>
            </p:grpSpPr>
            <p:sp>
              <p:nvSpPr>
                <p:cNvPr id="218" name="Google Shape;218;p13"/>
                <p:cNvSpPr txBox="1"/>
                <p:nvPr/>
              </p:nvSpPr>
              <p:spPr>
                <a:xfrm>
                  <a:off x="4119443" y="7543925"/>
                  <a:ext cx="741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Hookah</a:t>
                  </a:r>
                  <a:endParaRPr sz="1100" b="1">
                    <a:solidFill>
                      <a:srgbClr val="FF0000"/>
                    </a:solidFill>
                    <a:latin typeface="Proxima Nova"/>
                    <a:ea typeface="Proxima Nova"/>
                    <a:cs typeface="Proxima Nova"/>
                    <a:sym typeface="Proxima Nova"/>
                  </a:endParaRPr>
                </a:p>
              </p:txBody>
            </p:sp>
            <p:sp>
              <p:nvSpPr>
                <p:cNvPr id="219" name="Google Shape;219;p13"/>
                <p:cNvSpPr/>
                <p:nvPr/>
              </p:nvSpPr>
              <p:spPr>
                <a:xfrm>
                  <a:off x="3982733" y="76586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20" name="Google Shape;220;p13"/>
              <p:cNvGrpSpPr/>
              <p:nvPr/>
            </p:nvGrpSpPr>
            <p:grpSpPr>
              <a:xfrm>
                <a:off x="6404287" y="7543925"/>
                <a:ext cx="1307012" cy="523200"/>
                <a:chOff x="6404288" y="7543925"/>
                <a:chExt cx="1307012" cy="523200"/>
              </a:xfrm>
            </p:grpSpPr>
            <p:sp>
              <p:nvSpPr>
                <p:cNvPr id="221" name="Google Shape;221;p13"/>
                <p:cNvSpPr txBox="1"/>
                <p:nvPr/>
              </p:nvSpPr>
              <p:spPr>
                <a:xfrm>
                  <a:off x="6553300" y="7543925"/>
                  <a:ext cx="11580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 none of these products</a:t>
                  </a:r>
                  <a:endParaRPr sz="1100">
                    <a:latin typeface="Proxima Nova"/>
                    <a:ea typeface="Proxima Nova"/>
                    <a:cs typeface="Proxima Nova"/>
                    <a:sym typeface="Proxima Nova"/>
                  </a:endParaRPr>
                </a:p>
              </p:txBody>
            </p:sp>
            <p:sp>
              <p:nvSpPr>
                <p:cNvPr id="222" name="Google Shape;222;p13"/>
                <p:cNvSpPr/>
                <p:nvPr/>
              </p:nvSpPr>
              <p:spPr>
                <a:xfrm>
                  <a:off x="6404288" y="76586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grpSp>
          <p:nvGrpSpPr>
            <p:cNvPr id="223" name="Google Shape;223;p13"/>
            <p:cNvGrpSpPr/>
            <p:nvPr/>
          </p:nvGrpSpPr>
          <p:grpSpPr>
            <a:xfrm>
              <a:off x="2764350" y="8366500"/>
              <a:ext cx="1316425" cy="523200"/>
              <a:chOff x="2771900" y="8458200"/>
              <a:chExt cx="1316425" cy="523200"/>
            </a:xfrm>
          </p:grpSpPr>
          <p:cxnSp>
            <p:nvCxnSpPr>
              <p:cNvPr id="224" name="Google Shape;224;p13"/>
              <p:cNvCxnSpPr/>
              <p:nvPr/>
            </p:nvCxnSpPr>
            <p:spPr>
              <a:xfrm flipH="1">
                <a:off x="2771900" y="8846325"/>
                <a:ext cx="519000" cy="300"/>
              </a:xfrm>
              <a:prstGeom prst="straightConnector1">
                <a:avLst/>
              </a:prstGeom>
              <a:noFill/>
              <a:ln w="9525" cap="flat" cmpd="sng">
                <a:solidFill>
                  <a:srgbClr val="000000"/>
                </a:solidFill>
                <a:prstDash val="solid"/>
                <a:round/>
                <a:headEnd type="none" w="med" len="med"/>
                <a:tailEnd type="none" w="med" len="med"/>
              </a:ln>
            </p:spPr>
          </p:cxnSp>
          <p:sp>
            <p:nvSpPr>
              <p:cNvPr id="225" name="Google Shape;225;p13"/>
              <p:cNvSpPr txBox="1"/>
              <p:nvPr/>
            </p:nvSpPr>
            <p:spPr>
              <a:xfrm>
                <a:off x="3257925" y="8458200"/>
                <a:ext cx="8304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Cigars/</a:t>
                </a:r>
                <a:endParaRPr sz="1100">
                  <a:latin typeface="Proxima Nova"/>
                  <a:ea typeface="Proxima Nova"/>
                  <a:cs typeface="Proxima Nova"/>
                  <a:sym typeface="Proxima Nova"/>
                </a:endParaRPr>
              </a:p>
              <a:p>
                <a:pPr marL="0" lvl="0" indent="0" algn="l" rtl="0">
                  <a:spcBef>
                    <a:spcPts val="0"/>
                  </a:spcBef>
                  <a:spcAft>
                    <a:spcPts val="0"/>
                  </a:spcAft>
                  <a:buNone/>
                </a:pPr>
                <a:r>
                  <a:rPr lang="en" sz="1100">
                    <a:latin typeface="Proxima Nova"/>
                    <a:ea typeface="Proxima Nova"/>
                    <a:cs typeface="Proxima Nova"/>
                    <a:sym typeface="Proxima Nova"/>
                  </a:rPr>
                  <a:t>Cigarettes</a:t>
                </a:r>
                <a:endParaRPr sz="1100">
                  <a:latin typeface="Proxima Nova"/>
                  <a:ea typeface="Proxima Nova"/>
                  <a:cs typeface="Proxima Nova"/>
                  <a:sym typeface="Proxima Nova"/>
                </a:endParaRPr>
              </a:p>
            </p:txBody>
          </p:sp>
        </p:grpSp>
        <p:grpSp>
          <p:nvGrpSpPr>
            <p:cNvPr id="226" name="Google Shape;226;p13"/>
            <p:cNvGrpSpPr/>
            <p:nvPr/>
          </p:nvGrpSpPr>
          <p:grpSpPr>
            <a:xfrm>
              <a:off x="4068186" y="8504025"/>
              <a:ext cx="1064569" cy="354000"/>
              <a:chOff x="4061550" y="8595725"/>
              <a:chExt cx="1064569" cy="354000"/>
            </a:xfrm>
          </p:grpSpPr>
          <p:cxnSp>
            <p:nvCxnSpPr>
              <p:cNvPr id="227" name="Google Shape;227;p13"/>
              <p:cNvCxnSpPr/>
              <p:nvPr/>
            </p:nvCxnSpPr>
            <p:spPr>
              <a:xfrm flipH="1">
                <a:off x="4061550" y="8846325"/>
                <a:ext cx="519000" cy="300"/>
              </a:xfrm>
              <a:prstGeom prst="straightConnector1">
                <a:avLst/>
              </a:prstGeom>
              <a:noFill/>
              <a:ln w="9525" cap="flat" cmpd="sng">
                <a:solidFill>
                  <a:srgbClr val="000000"/>
                </a:solidFill>
                <a:prstDash val="solid"/>
                <a:round/>
                <a:headEnd type="none" w="med" len="med"/>
                <a:tailEnd type="none" w="med" len="med"/>
              </a:ln>
            </p:spPr>
          </p:cxnSp>
          <p:sp>
            <p:nvSpPr>
              <p:cNvPr id="228" name="Google Shape;228;p13"/>
              <p:cNvSpPr txBox="1"/>
              <p:nvPr/>
            </p:nvSpPr>
            <p:spPr>
              <a:xfrm>
                <a:off x="4531819" y="8595725"/>
                <a:ext cx="594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Packs</a:t>
                </a:r>
                <a:endParaRPr sz="1100">
                  <a:latin typeface="Proxima Nova"/>
                  <a:ea typeface="Proxima Nova"/>
                  <a:cs typeface="Proxima Nova"/>
                  <a:sym typeface="Proxima Nova"/>
                </a:endParaRPr>
              </a:p>
            </p:txBody>
          </p:sp>
        </p:grpSp>
        <p:grpSp>
          <p:nvGrpSpPr>
            <p:cNvPr id="229" name="Google Shape;229;p13"/>
            <p:cNvGrpSpPr/>
            <p:nvPr/>
          </p:nvGrpSpPr>
          <p:grpSpPr>
            <a:xfrm>
              <a:off x="5120167" y="8504025"/>
              <a:ext cx="992014" cy="354000"/>
              <a:chOff x="5072200" y="8595725"/>
              <a:chExt cx="992014" cy="354000"/>
            </a:xfrm>
          </p:grpSpPr>
          <p:sp>
            <p:nvSpPr>
              <p:cNvPr id="230" name="Google Shape;230;p13"/>
              <p:cNvSpPr txBox="1"/>
              <p:nvPr/>
            </p:nvSpPr>
            <p:spPr>
              <a:xfrm>
                <a:off x="5545214" y="8595725"/>
                <a:ext cx="519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Pods</a:t>
                </a:r>
                <a:endParaRPr sz="1100">
                  <a:latin typeface="Proxima Nova"/>
                  <a:ea typeface="Proxima Nova"/>
                  <a:cs typeface="Proxima Nova"/>
                  <a:sym typeface="Proxima Nova"/>
                </a:endParaRPr>
              </a:p>
            </p:txBody>
          </p:sp>
          <p:cxnSp>
            <p:nvCxnSpPr>
              <p:cNvPr id="231" name="Google Shape;231;p13"/>
              <p:cNvCxnSpPr/>
              <p:nvPr/>
            </p:nvCxnSpPr>
            <p:spPr>
              <a:xfrm flipH="1">
                <a:off x="5072200" y="8846325"/>
                <a:ext cx="519000" cy="300"/>
              </a:xfrm>
              <a:prstGeom prst="straightConnector1">
                <a:avLst/>
              </a:prstGeom>
              <a:noFill/>
              <a:ln w="9525" cap="flat" cmpd="sng">
                <a:solidFill>
                  <a:srgbClr val="000000"/>
                </a:solidFill>
                <a:prstDash val="solid"/>
                <a:round/>
                <a:headEnd type="none" w="med" len="med"/>
                <a:tailEnd type="none" w="med" len="med"/>
              </a:ln>
            </p:spPr>
          </p:cxnSp>
        </p:grpSp>
        <p:grpSp>
          <p:nvGrpSpPr>
            <p:cNvPr id="232" name="Google Shape;232;p13"/>
            <p:cNvGrpSpPr/>
            <p:nvPr/>
          </p:nvGrpSpPr>
          <p:grpSpPr>
            <a:xfrm>
              <a:off x="6099593" y="8504013"/>
              <a:ext cx="1444207" cy="354000"/>
              <a:chOff x="6107143" y="8595713"/>
              <a:chExt cx="1444207" cy="354000"/>
            </a:xfrm>
          </p:grpSpPr>
          <p:sp>
            <p:nvSpPr>
              <p:cNvPr id="233" name="Google Shape;233;p13"/>
              <p:cNvSpPr txBox="1"/>
              <p:nvPr/>
            </p:nvSpPr>
            <p:spPr>
              <a:xfrm>
                <a:off x="6107143" y="8595713"/>
                <a:ext cx="1067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Other:</a:t>
                </a:r>
                <a:endParaRPr sz="1100">
                  <a:latin typeface="Proxima Nova"/>
                  <a:ea typeface="Proxima Nova"/>
                  <a:cs typeface="Proxima Nova"/>
                  <a:sym typeface="Proxima Nova"/>
                </a:endParaRPr>
              </a:p>
            </p:txBody>
          </p:sp>
          <p:cxnSp>
            <p:nvCxnSpPr>
              <p:cNvPr id="234" name="Google Shape;234;p13"/>
              <p:cNvCxnSpPr/>
              <p:nvPr/>
            </p:nvCxnSpPr>
            <p:spPr>
              <a:xfrm flipH="1">
                <a:off x="6580250" y="8845175"/>
                <a:ext cx="971100" cy="300"/>
              </a:xfrm>
              <a:prstGeom prst="straightConnector1">
                <a:avLst/>
              </a:prstGeom>
              <a:noFill/>
              <a:ln w="9525" cap="flat" cmpd="sng">
                <a:solidFill>
                  <a:srgbClr val="000000"/>
                </a:solidFill>
                <a:prstDash val="solid"/>
                <a:round/>
                <a:headEnd type="none" w="med" len="med"/>
                <a:tailEnd type="none" w="med" len="med"/>
              </a:ln>
            </p:spPr>
          </p:cxn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4"/>
          <p:cNvSpPr/>
          <p:nvPr/>
        </p:nvSpPr>
        <p:spPr>
          <a:xfrm>
            <a:off x="228600" y="9333675"/>
            <a:ext cx="7315200" cy="4224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0" name="Google Shape;240;p14"/>
          <p:cNvSpPr/>
          <p:nvPr/>
        </p:nvSpPr>
        <p:spPr>
          <a:xfrm>
            <a:off x="228600" y="8196125"/>
            <a:ext cx="7315200" cy="5232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1" name="Google Shape;241;p14"/>
          <p:cNvSpPr/>
          <p:nvPr/>
        </p:nvSpPr>
        <p:spPr>
          <a:xfrm>
            <a:off x="228600" y="7505550"/>
            <a:ext cx="7315200" cy="2565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2" name="Google Shape;242;p14"/>
          <p:cNvSpPr/>
          <p:nvPr/>
        </p:nvSpPr>
        <p:spPr>
          <a:xfrm>
            <a:off x="228600" y="7019775"/>
            <a:ext cx="7315200" cy="2565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3" name="Google Shape;243;p14"/>
          <p:cNvSpPr/>
          <p:nvPr/>
        </p:nvSpPr>
        <p:spPr>
          <a:xfrm>
            <a:off x="228600" y="6224425"/>
            <a:ext cx="7315200" cy="5232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4" name="Google Shape;244;p14"/>
          <p:cNvSpPr/>
          <p:nvPr/>
        </p:nvSpPr>
        <p:spPr>
          <a:xfrm>
            <a:off x="228600" y="4683725"/>
            <a:ext cx="7315200" cy="5232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5" name="Google Shape;245;p14"/>
          <p:cNvSpPr/>
          <p:nvPr/>
        </p:nvSpPr>
        <p:spPr>
          <a:xfrm>
            <a:off x="228600" y="2701925"/>
            <a:ext cx="7315200" cy="4572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6" name="Google Shape;246;p14"/>
          <p:cNvSpPr/>
          <p:nvPr/>
        </p:nvSpPr>
        <p:spPr>
          <a:xfrm>
            <a:off x="228600" y="1944700"/>
            <a:ext cx="7315200" cy="4224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7" name="Google Shape;247;p14"/>
          <p:cNvSpPr/>
          <p:nvPr/>
        </p:nvSpPr>
        <p:spPr>
          <a:xfrm>
            <a:off x="228600" y="740125"/>
            <a:ext cx="7315200" cy="608100"/>
          </a:xfrm>
          <a:prstGeom prst="rect">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8" name="Google Shape;248;p14"/>
          <p:cNvSpPr txBox="1"/>
          <p:nvPr/>
        </p:nvSpPr>
        <p:spPr>
          <a:xfrm>
            <a:off x="228600" y="142200"/>
            <a:ext cx="3744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8. How often do you drink alcohol?</a:t>
            </a:r>
            <a:endParaRPr sz="1100" b="1">
              <a:latin typeface="Proxima Nova"/>
              <a:ea typeface="Proxima Nova"/>
              <a:cs typeface="Proxima Nova"/>
              <a:sym typeface="Proxima Nova"/>
            </a:endParaRPr>
          </a:p>
        </p:txBody>
      </p:sp>
      <p:grpSp>
        <p:nvGrpSpPr>
          <p:cNvPr id="249" name="Google Shape;249;p14"/>
          <p:cNvGrpSpPr/>
          <p:nvPr/>
        </p:nvGrpSpPr>
        <p:grpSpPr>
          <a:xfrm>
            <a:off x="356700" y="380913"/>
            <a:ext cx="1202100" cy="354000"/>
            <a:chOff x="346775" y="2517188"/>
            <a:chExt cx="1202100" cy="354000"/>
          </a:xfrm>
        </p:grpSpPr>
        <p:sp>
          <p:nvSpPr>
            <p:cNvPr id="250" name="Google Shape;250;p14"/>
            <p:cNvSpPr txBox="1"/>
            <p:nvPr/>
          </p:nvSpPr>
          <p:spPr>
            <a:xfrm>
              <a:off x="489575" y="251718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Never</a:t>
              </a:r>
              <a:endParaRPr sz="1100">
                <a:latin typeface="Proxima Nova"/>
                <a:ea typeface="Proxima Nova"/>
                <a:cs typeface="Proxima Nova"/>
                <a:sym typeface="Proxima Nova"/>
              </a:endParaRPr>
            </a:p>
          </p:txBody>
        </p:sp>
        <p:sp>
          <p:nvSpPr>
            <p:cNvPr id="251" name="Google Shape;251;p14"/>
            <p:cNvSpPr/>
            <p:nvPr/>
          </p:nvSpPr>
          <p:spPr>
            <a:xfrm>
              <a:off x="346775" y="2627138"/>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52" name="Google Shape;252;p14"/>
          <p:cNvGrpSpPr/>
          <p:nvPr/>
        </p:nvGrpSpPr>
        <p:grpSpPr>
          <a:xfrm>
            <a:off x="1825831" y="380913"/>
            <a:ext cx="1434894" cy="354000"/>
            <a:chOff x="3898600" y="2082175"/>
            <a:chExt cx="1434894" cy="354000"/>
          </a:xfrm>
        </p:grpSpPr>
        <p:sp>
          <p:nvSpPr>
            <p:cNvPr id="253" name="Google Shape;253;p14"/>
            <p:cNvSpPr txBox="1"/>
            <p:nvPr/>
          </p:nvSpPr>
          <p:spPr>
            <a:xfrm>
              <a:off x="4041394" y="2082175"/>
              <a:ext cx="12921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Less than monthly</a:t>
              </a:r>
              <a:endParaRPr sz="1100">
                <a:latin typeface="Proxima Nova"/>
                <a:ea typeface="Proxima Nova"/>
                <a:cs typeface="Proxima Nova"/>
                <a:sym typeface="Proxima Nova"/>
              </a:endParaRPr>
            </a:p>
          </p:txBody>
        </p:sp>
        <p:sp>
          <p:nvSpPr>
            <p:cNvPr id="254" name="Google Shape;254;p14"/>
            <p:cNvSpPr/>
            <p:nvPr/>
          </p:nvSpPr>
          <p:spPr>
            <a:xfrm>
              <a:off x="3898600" y="21921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55" name="Google Shape;255;p14"/>
          <p:cNvSpPr txBox="1"/>
          <p:nvPr/>
        </p:nvSpPr>
        <p:spPr>
          <a:xfrm>
            <a:off x="3488838" y="38091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Monthly</a:t>
            </a:r>
            <a:endParaRPr sz="1100" b="1">
              <a:solidFill>
                <a:srgbClr val="FF0000"/>
              </a:solidFill>
              <a:latin typeface="Proxima Nova"/>
              <a:ea typeface="Proxima Nova"/>
              <a:cs typeface="Proxima Nova"/>
              <a:sym typeface="Proxima Nova"/>
            </a:endParaRPr>
          </a:p>
        </p:txBody>
      </p:sp>
      <p:sp>
        <p:nvSpPr>
          <p:cNvPr id="256" name="Google Shape;256;p14"/>
          <p:cNvSpPr/>
          <p:nvPr/>
        </p:nvSpPr>
        <p:spPr>
          <a:xfrm>
            <a:off x="3346038" y="490863"/>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257" name="Google Shape;257;p14"/>
          <p:cNvSpPr txBox="1"/>
          <p:nvPr/>
        </p:nvSpPr>
        <p:spPr>
          <a:xfrm>
            <a:off x="5017119" y="38091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Weekly</a:t>
            </a:r>
            <a:endParaRPr sz="1100" b="1">
              <a:solidFill>
                <a:srgbClr val="FF0000"/>
              </a:solidFill>
              <a:latin typeface="Proxima Nova"/>
              <a:ea typeface="Proxima Nova"/>
              <a:cs typeface="Proxima Nova"/>
              <a:sym typeface="Proxima Nova"/>
            </a:endParaRPr>
          </a:p>
        </p:txBody>
      </p:sp>
      <p:sp>
        <p:nvSpPr>
          <p:cNvPr id="258" name="Google Shape;258;p14"/>
          <p:cNvSpPr/>
          <p:nvPr/>
        </p:nvSpPr>
        <p:spPr>
          <a:xfrm>
            <a:off x="4874319" y="490863"/>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259" name="Google Shape;259;p14"/>
          <p:cNvGrpSpPr/>
          <p:nvPr/>
        </p:nvGrpSpPr>
        <p:grpSpPr>
          <a:xfrm>
            <a:off x="6402600" y="380913"/>
            <a:ext cx="1269300" cy="354000"/>
            <a:chOff x="6216000" y="2539388"/>
            <a:chExt cx="1269300" cy="354000"/>
          </a:xfrm>
        </p:grpSpPr>
        <p:sp>
          <p:nvSpPr>
            <p:cNvPr id="260" name="Google Shape;260;p14"/>
            <p:cNvSpPr txBox="1"/>
            <p:nvPr/>
          </p:nvSpPr>
          <p:spPr>
            <a:xfrm>
              <a:off x="6358800" y="253938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Daily</a:t>
              </a:r>
              <a:endParaRPr sz="1100" b="1">
                <a:solidFill>
                  <a:srgbClr val="FF0000"/>
                </a:solidFill>
                <a:latin typeface="Proxima Nova"/>
                <a:ea typeface="Proxima Nova"/>
                <a:cs typeface="Proxima Nova"/>
                <a:sym typeface="Proxima Nova"/>
              </a:endParaRPr>
            </a:p>
          </p:txBody>
        </p:sp>
        <p:sp>
          <p:nvSpPr>
            <p:cNvPr id="261" name="Google Shape;261;p14"/>
            <p:cNvSpPr/>
            <p:nvPr/>
          </p:nvSpPr>
          <p:spPr>
            <a:xfrm>
              <a:off x="6216000" y="2649338"/>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62" name="Google Shape;262;p14"/>
          <p:cNvSpPr txBox="1"/>
          <p:nvPr/>
        </p:nvSpPr>
        <p:spPr>
          <a:xfrm>
            <a:off x="228588" y="744385"/>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9. </a:t>
            </a:r>
            <a:r>
              <a:rPr lang="en" sz="1100" b="1">
                <a:solidFill>
                  <a:srgbClr val="000000"/>
                </a:solidFill>
                <a:latin typeface="Proxima Nova"/>
                <a:ea typeface="Proxima Nova"/>
                <a:cs typeface="Proxima Nova"/>
                <a:sym typeface="Proxima Nova"/>
              </a:rPr>
              <a:t>How often do you have four or more alcoholic drinks on one occasion?</a:t>
            </a:r>
            <a:endParaRPr sz="1100" b="1">
              <a:latin typeface="Proxima Nova"/>
              <a:ea typeface="Proxima Nova"/>
              <a:cs typeface="Proxima Nova"/>
              <a:sym typeface="Proxima Nova"/>
            </a:endParaRPr>
          </a:p>
        </p:txBody>
      </p:sp>
      <p:grpSp>
        <p:nvGrpSpPr>
          <p:cNvPr id="263" name="Google Shape;263;p14"/>
          <p:cNvGrpSpPr/>
          <p:nvPr/>
        </p:nvGrpSpPr>
        <p:grpSpPr>
          <a:xfrm>
            <a:off x="356700" y="989948"/>
            <a:ext cx="1202100" cy="354000"/>
            <a:chOff x="346775" y="2540988"/>
            <a:chExt cx="1202100" cy="354000"/>
          </a:xfrm>
        </p:grpSpPr>
        <p:sp>
          <p:nvSpPr>
            <p:cNvPr id="264" name="Google Shape;264;p14"/>
            <p:cNvSpPr txBox="1"/>
            <p:nvPr/>
          </p:nvSpPr>
          <p:spPr>
            <a:xfrm>
              <a:off x="489575" y="254098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Never</a:t>
              </a:r>
              <a:endParaRPr sz="1100">
                <a:latin typeface="Proxima Nova"/>
                <a:ea typeface="Proxima Nova"/>
                <a:cs typeface="Proxima Nova"/>
                <a:sym typeface="Proxima Nova"/>
              </a:endParaRPr>
            </a:p>
          </p:txBody>
        </p:sp>
        <p:sp>
          <p:nvSpPr>
            <p:cNvPr id="265" name="Google Shape;265;p14"/>
            <p:cNvSpPr/>
            <p:nvPr/>
          </p:nvSpPr>
          <p:spPr>
            <a:xfrm>
              <a:off x="346775" y="2650938"/>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66" name="Google Shape;266;p14"/>
          <p:cNvGrpSpPr/>
          <p:nvPr/>
        </p:nvGrpSpPr>
        <p:grpSpPr>
          <a:xfrm>
            <a:off x="1825831" y="989950"/>
            <a:ext cx="1520094" cy="354000"/>
            <a:chOff x="3759200" y="2082165"/>
            <a:chExt cx="1520094" cy="354000"/>
          </a:xfrm>
        </p:grpSpPr>
        <p:sp>
          <p:nvSpPr>
            <p:cNvPr id="267" name="Google Shape;267;p14"/>
            <p:cNvSpPr txBox="1"/>
            <p:nvPr/>
          </p:nvSpPr>
          <p:spPr>
            <a:xfrm>
              <a:off x="3901994" y="2082165"/>
              <a:ext cx="1377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Less than monthly</a:t>
              </a:r>
              <a:endParaRPr sz="1100">
                <a:latin typeface="Proxima Nova"/>
                <a:ea typeface="Proxima Nova"/>
                <a:cs typeface="Proxima Nova"/>
                <a:sym typeface="Proxima Nova"/>
              </a:endParaRPr>
            </a:p>
          </p:txBody>
        </p:sp>
        <p:sp>
          <p:nvSpPr>
            <p:cNvPr id="268" name="Google Shape;268;p14"/>
            <p:cNvSpPr/>
            <p:nvPr/>
          </p:nvSpPr>
          <p:spPr>
            <a:xfrm>
              <a:off x="3759200" y="2192113"/>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69" name="Google Shape;269;p14"/>
          <p:cNvSpPr txBox="1"/>
          <p:nvPr/>
        </p:nvSpPr>
        <p:spPr>
          <a:xfrm>
            <a:off x="3488838" y="989947"/>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Monthly</a:t>
            </a:r>
            <a:endParaRPr sz="1100" b="1">
              <a:solidFill>
                <a:srgbClr val="FF0000"/>
              </a:solidFill>
              <a:latin typeface="Proxima Nova"/>
              <a:ea typeface="Proxima Nova"/>
              <a:cs typeface="Proxima Nova"/>
              <a:sym typeface="Proxima Nova"/>
            </a:endParaRPr>
          </a:p>
        </p:txBody>
      </p:sp>
      <p:sp>
        <p:nvSpPr>
          <p:cNvPr id="270" name="Google Shape;270;p14"/>
          <p:cNvSpPr/>
          <p:nvPr/>
        </p:nvSpPr>
        <p:spPr>
          <a:xfrm>
            <a:off x="3346038" y="1099898"/>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271" name="Google Shape;271;p14"/>
          <p:cNvSpPr txBox="1"/>
          <p:nvPr/>
        </p:nvSpPr>
        <p:spPr>
          <a:xfrm>
            <a:off x="5017119" y="98994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Weekly</a:t>
            </a:r>
            <a:endParaRPr sz="1100" b="1">
              <a:solidFill>
                <a:srgbClr val="FF0000"/>
              </a:solidFill>
              <a:latin typeface="Proxima Nova"/>
              <a:ea typeface="Proxima Nova"/>
              <a:cs typeface="Proxima Nova"/>
              <a:sym typeface="Proxima Nova"/>
            </a:endParaRPr>
          </a:p>
        </p:txBody>
      </p:sp>
      <p:sp>
        <p:nvSpPr>
          <p:cNvPr id="272" name="Google Shape;272;p14"/>
          <p:cNvSpPr/>
          <p:nvPr/>
        </p:nvSpPr>
        <p:spPr>
          <a:xfrm>
            <a:off x="4874319" y="1099898"/>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273" name="Google Shape;273;p14"/>
          <p:cNvGrpSpPr/>
          <p:nvPr/>
        </p:nvGrpSpPr>
        <p:grpSpPr>
          <a:xfrm>
            <a:off x="6402600" y="989948"/>
            <a:ext cx="1269300" cy="354000"/>
            <a:chOff x="6216000" y="2539388"/>
            <a:chExt cx="1269300" cy="354000"/>
          </a:xfrm>
        </p:grpSpPr>
        <p:sp>
          <p:nvSpPr>
            <p:cNvPr id="274" name="Google Shape;274;p14"/>
            <p:cNvSpPr txBox="1"/>
            <p:nvPr/>
          </p:nvSpPr>
          <p:spPr>
            <a:xfrm>
              <a:off x="6358800" y="253938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Daily</a:t>
              </a:r>
              <a:endParaRPr sz="1100" b="1">
                <a:solidFill>
                  <a:srgbClr val="FF0000"/>
                </a:solidFill>
                <a:latin typeface="Proxima Nova"/>
                <a:ea typeface="Proxima Nova"/>
                <a:cs typeface="Proxima Nova"/>
                <a:sym typeface="Proxima Nova"/>
              </a:endParaRPr>
            </a:p>
          </p:txBody>
        </p:sp>
        <p:sp>
          <p:nvSpPr>
            <p:cNvPr id="275" name="Google Shape;275;p14"/>
            <p:cNvSpPr/>
            <p:nvPr/>
          </p:nvSpPr>
          <p:spPr>
            <a:xfrm>
              <a:off x="6216000" y="2649338"/>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76" name="Google Shape;276;p14"/>
          <p:cNvSpPr txBox="1"/>
          <p:nvPr/>
        </p:nvSpPr>
        <p:spPr>
          <a:xfrm>
            <a:off x="228600" y="1353420"/>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10. How many alcoholic drinks do you have on a typical day when you are drinking?</a:t>
            </a:r>
            <a:endParaRPr sz="1100" b="1">
              <a:latin typeface="Proxima Nova"/>
              <a:ea typeface="Proxima Nova"/>
              <a:cs typeface="Proxima Nova"/>
              <a:sym typeface="Proxima Nova"/>
            </a:endParaRPr>
          </a:p>
        </p:txBody>
      </p:sp>
      <p:grpSp>
        <p:nvGrpSpPr>
          <p:cNvPr id="277" name="Google Shape;277;p14"/>
          <p:cNvGrpSpPr/>
          <p:nvPr/>
        </p:nvGrpSpPr>
        <p:grpSpPr>
          <a:xfrm>
            <a:off x="356700" y="1585508"/>
            <a:ext cx="1202100" cy="354000"/>
            <a:chOff x="346775" y="2507638"/>
            <a:chExt cx="1202100" cy="354000"/>
          </a:xfrm>
        </p:grpSpPr>
        <p:sp>
          <p:nvSpPr>
            <p:cNvPr id="278" name="Google Shape;278;p14"/>
            <p:cNvSpPr txBox="1"/>
            <p:nvPr/>
          </p:nvSpPr>
          <p:spPr>
            <a:xfrm>
              <a:off x="489575" y="250763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0-2</a:t>
              </a:r>
              <a:endParaRPr sz="1100">
                <a:latin typeface="Proxima Nova"/>
                <a:ea typeface="Proxima Nova"/>
                <a:cs typeface="Proxima Nova"/>
                <a:sym typeface="Proxima Nova"/>
              </a:endParaRPr>
            </a:p>
          </p:txBody>
        </p:sp>
        <p:sp>
          <p:nvSpPr>
            <p:cNvPr id="279" name="Google Shape;279;p14"/>
            <p:cNvSpPr/>
            <p:nvPr/>
          </p:nvSpPr>
          <p:spPr>
            <a:xfrm>
              <a:off x="346775" y="2617588"/>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80" name="Google Shape;280;p14"/>
          <p:cNvGrpSpPr/>
          <p:nvPr/>
        </p:nvGrpSpPr>
        <p:grpSpPr>
          <a:xfrm>
            <a:off x="1825831" y="1585508"/>
            <a:ext cx="1666500" cy="354000"/>
            <a:chOff x="3759200" y="2082163"/>
            <a:chExt cx="1666500" cy="354000"/>
          </a:xfrm>
        </p:grpSpPr>
        <p:sp>
          <p:nvSpPr>
            <p:cNvPr id="281" name="Google Shape;281;p14"/>
            <p:cNvSpPr txBox="1"/>
            <p:nvPr/>
          </p:nvSpPr>
          <p:spPr>
            <a:xfrm>
              <a:off x="3902000" y="2082163"/>
              <a:ext cx="1523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3-4</a:t>
              </a:r>
              <a:endParaRPr sz="1100">
                <a:latin typeface="Proxima Nova"/>
                <a:ea typeface="Proxima Nova"/>
                <a:cs typeface="Proxima Nova"/>
                <a:sym typeface="Proxima Nova"/>
              </a:endParaRPr>
            </a:p>
          </p:txBody>
        </p:sp>
        <p:sp>
          <p:nvSpPr>
            <p:cNvPr id="282" name="Google Shape;282;p14"/>
            <p:cNvSpPr/>
            <p:nvPr/>
          </p:nvSpPr>
          <p:spPr>
            <a:xfrm>
              <a:off x="3759200" y="2192113"/>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83" name="Google Shape;283;p14"/>
          <p:cNvSpPr txBox="1"/>
          <p:nvPr/>
        </p:nvSpPr>
        <p:spPr>
          <a:xfrm>
            <a:off x="3494213" y="158550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5-6</a:t>
            </a:r>
            <a:endParaRPr sz="1100" b="1">
              <a:solidFill>
                <a:srgbClr val="FF0000"/>
              </a:solidFill>
              <a:latin typeface="Proxima Nova"/>
              <a:ea typeface="Proxima Nova"/>
              <a:cs typeface="Proxima Nova"/>
              <a:sym typeface="Proxima Nova"/>
            </a:endParaRPr>
          </a:p>
        </p:txBody>
      </p:sp>
      <p:sp>
        <p:nvSpPr>
          <p:cNvPr id="284" name="Google Shape;284;p14"/>
          <p:cNvSpPr/>
          <p:nvPr/>
        </p:nvSpPr>
        <p:spPr>
          <a:xfrm>
            <a:off x="3346038" y="1695458"/>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285" name="Google Shape;285;p14"/>
          <p:cNvSpPr txBox="1"/>
          <p:nvPr/>
        </p:nvSpPr>
        <p:spPr>
          <a:xfrm>
            <a:off x="5019794" y="158550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7-9</a:t>
            </a:r>
            <a:endParaRPr sz="1100" b="1">
              <a:solidFill>
                <a:srgbClr val="FF0000"/>
              </a:solidFill>
              <a:latin typeface="Proxima Nova"/>
              <a:ea typeface="Proxima Nova"/>
              <a:cs typeface="Proxima Nova"/>
              <a:sym typeface="Proxima Nova"/>
            </a:endParaRPr>
          </a:p>
        </p:txBody>
      </p:sp>
      <p:sp>
        <p:nvSpPr>
          <p:cNvPr id="286" name="Google Shape;286;p14"/>
          <p:cNvSpPr/>
          <p:nvPr/>
        </p:nvSpPr>
        <p:spPr>
          <a:xfrm>
            <a:off x="4874319" y="1695458"/>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287" name="Google Shape;287;p14"/>
          <p:cNvGrpSpPr/>
          <p:nvPr/>
        </p:nvGrpSpPr>
        <p:grpSpPr>
          <a:xfrm>
            <a:off x="6402575" y="1585508"/>
            <a:ext cx="1269300" cy="354000"/>
            <a:chOff x="6402575" y="1420763"/>
            <a:chExt cx="1269300" cy="354000"/>
          </a:xfrm>
        </p:grpSpPr>
        <p:sp>
          <p:nvSpPr>
            <p:cNvPr id="288" name="Google Shape;288;p14"/>
            <p:cNvSpPr txBox="1"/>
            <p:nvPr/>
          </p:nvSpPr>
          <p:spPr>
            <a:xfrm>
              <a:off x="6545375" y="142076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10+</a:t>
              </a:r>
              <a:endParaRPr sz="1100" b="1">
                <a:solidFill>
                  <a:srgbClr val="FF0000"/>
                </a:solidFill>
                <a:latin typeface="Proxima Nova"/>
                <a:ea typeface="Proxima Nova"/>
                <a:cs typeface="Proxima Nova"/>
                <a:sym typeface="Proxima Nova"/>
              </a:endParaRPr>
            </a:p>
          </p:txBody>
        </p:sp>
        <p:sp>
          <p:nvSpPr>
            <p:cNvPr id="289" name="Google Shape;289;p14"/>
            <p:cNvSpPr/>
            <p:nvPr/>
          </p:nvSpPr>
          <p:spPr>
            <a:xfrm>
              <a:off x="6402575" y="1530713"/>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90" name="Google Shape;290;p14"/>
          <p:cNvGrpSpPr/>
          <p:nvPr/>
        </p:nvGrpSpPr>
        <p:grpSpPr>
          <a:xfrm>
            <a:off x="228600" y="5203818"/>
            <a:ext cx="7631675" cy="1011137"/>
            <a:chOff x="228600" y="4687313"/>
            <a:chExt cx="7631675" cy="1011137"/>
          </a:xfrm>
        </p:grpSpPr>
        <p:sp>
          <p:nvSpPr>
            <p:cNvPr id="291" name="Google Shape;291;p14"/>
            <p:cNvSpPr txBox="1"/>
            <p:nvPr/>
          </p:nvSpPr>
          <p:spPr>
            <a:xfrm>
              <a:off x="228600" y="4687313"/>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17. </a:t>
              </a:r>
              <a:r>
                <a:rPr lang="en" sz="1100" b="1" i="1">
                  <a:latin typeface="Proxima Nova"/>
                  <a:ea typeface="Proxima Nova"/>
                  <a:cs typeface="Proxima Nova"/>
                  <a:sym typeface="Proxima Nova"/>
                </a:rPr>
                <a:t>Think about the place you live</a:t>
              </a:r>
              <a:r>
                <a:rPr lang="en" sz="1100" b="1">
                  <a:latin typeface="Proxima Nova"/>
                  <a:ea typeface="Proxima Nova"/>
                  <a:cs typeface="Proxima Nova"/>
                  <a:sym typeface="Proxima Nova"/>
                </a:rPr>
                <a:t>. Do you have any problems with the following? (check all that apply)</a:t>
              </a:r>
              <a:endParaRPr sz="1100" b="1">
                <a:latin typeface="Proxima Nova"/>
                <a:ea typeface="Proxima Nova"/>
                <a:cs typeface="Proxima Nova"/>
                <a:sym typeface="Proxima Nova"/>
              </a:endParaRPr>
            </a:p>
          </p:txBody>
        </p:sp>
        <p:grpSp>
          <p:nvGrpSpPr>
            <p:cNvPr id="292" name="Google Shape;292;p14"/>
            <p:cNvGrpSpPr/>
            <p:nvPr/>
          </p:nvGrpSpPr>
          <p:grpSpPr>
            <a:xfrm>
              <a:off x="356700" y="4918450"/>
              <a:ext cx="1417104" cy="369300"/>
              <a:chOff x="299025" y="4453875"/>
              <a:chExt cx="1417104" cy="369300"/>
            </a:xfrm>
          </p:grpSpPr>
          <p:sp>
            <p:nvSpPr>
              <p:cNvPr id="293" name="Google Shape;293;p14"/>
              <p:cNvSpPr txBox="1"/>
              <p:nvPr/>
            </p:nvSpPr>
            <p:spPr>
              <a:xfrm>
                <a:off x="441825" y="4453875"/>
                <a:ext cx="1274304"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b="1" dirty="0">
                    <a:solidFill>
                      <a:srgbClr val="FF0000"/>
                    </a:solidFill>
                    <a:latin typeface="Proxima Nova"/>
                    <a:ea typeface="Proxima Nova"/>
                    <a:cs typeface="Proxima Nova"/>
                    <a:sym typeface="Proxima Nova"/>
                  </a:rPr>
                  <a:t>Bug infestation</a:t>
                </a:r>
                <a:endParaRPr sz="1100" b="1" dirty="0">
                  <a:solidFill>
                    <a:srgbClr val="FF0000"/>
                  </a:solidFill>
                  <a:latin typeface="Proxima Nova"/>
                  <a:ea typeface="Proxima Nova"/>
                  <a:cs typeface="Proxima Nova"/>
                  <a:sym typeface="Proxima Nova"/>
                </a:endParaRPr>
              </a:p>
            </p:txBody>
          </p:sp>
          <p:sp>
            <p:nvSpPr>
              <p:cNvPr id="294" name="Google Shape;294;p14"/>
              <p:cNvSpPr/>
              <p:nvPr/>
            </p:nvSpPr>
            <p:spPr>
              <a:xfrm>
                <a:off x="299025" y="4579200"/>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95" name="Google Shape;295;p14"/>
            <p:cNvGrpSpPr/>
            <p:nvPr/>
          </p:nvGrpSpPr>
          <p:grpSpPr>
            <a:xfrm>
              <a:off x="4087001" y="4926100"/>
              <a:ext cx="1604574" cy="354000"/>
              <a:chOff x="3855450" y="2170000"/>
              <a:chExt cx="1604574" cy="354000"/>
            </a:xfrm>
          </p:grpSpPr>
          <p:sp>
            <p:nvSpPr>
              <p:cNvPr id="296" name="Google Shape;296;p14"/>
              <p:cNvSpPr txBox="1"/>
              <p:nvPr/>
            </p:nvSpPr>
            <p:spPr>
              <a:xfrm>
                <a:off x="3998258" y="2170000"/>
                <a:ext cx="1461766"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solidFill>
                      <a:srgbClr val="FF0000"/>
                    </a:solidFill>
                    <a:latin typeface="Proxima Nova"/>
                    <a:ea typeface="Proxima Nova"/>
                    <a:cs typeface="Proxima Nova"/>
                    <a:sym typeface="Proxima Nova"/>
                  </a:rPr>
                  <a:t>Lead paint or pipes</a:t>
                </a:r>
                <a:endParaRPr sz="1100" b="1" dirty="0">
                  <a:solidFill>
                    <a:srgbClr val="FF0000"/>
                  </a:solidFill>
                  <a:latin typeface="Proxima Nova"/>
                  <a:ea typeface="Proxima Nova"/>
                  <a:cs typeface="Proxima Nova"/>
                  <a:sym typeface="Proxima Nova"/>
                </a:endParaRPr>
              </a:p>
            </p:txBody>
          </p:sp>
          <p:sp>
            <p:nvSpPr>
              <p:cNvPr id="297" name="Google Shape;297;p14"/>
              <p:cNvSpPr/>
              <p:nvPr/>
            </p:nvSpPr>
            <p:spPr>
              <a:xfrm>
                <a:off x="3855450" y="22953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98" name="Google Shape;298;p14"/>
            <p:cNvGrpSpPr/>
            <p:nvPr/>
          </p:nvGrpSpPr>
          <p:grpSpPr>
            <a:xfrm>
              <a:off x="6402575" y="4926100"/>
              <a:ext cx="1369800" cy="354000"/>
              <a:chOff x="4331325" y="2170000"/>
              <a:chExt cx="1369800" cy="354000"/>
            </a:xfrm>
          </p:grpSpPr>
          <p:sp>
            <p:nvSpPr>
              <p:cNvPr id="299" name="Google Shape;299;p14"/>
              <p:cNvSpPr txBox="1"/>
              <p:nvPr/>
            </p:nvSpPr>
            <p:spPr>
              <a:xfrm>
                <a:off x="4474125" y="2170000"/>
                <a:ext cx="1227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Mold</a:t>
                </a:r>
                <a:endParaRPr sz="1100" b="1">
                  <a:solidFill>
                    <a:srgbClr val="FF0000"/>
                  </a:solidFill>
                  <a:latin typeface="Proxima Nova"/>
                  <a:ea typeface="Proxima Nova"/>
                  <a:cs typeface="Proxima Nova"/>
                  <a:sym typeface="Proxima Nova"/>
                </a:endParaRPr>
              </a:p>
            </p:txBody>
          </p:sp>
          <p:sp>
            <p:nvSpPr>
              <p:cNvPr id="300" name="Google Shape;300;p14"/>
              <p:cNvSpPr/>
              <p:nvPr/>
            </p:nvSpPr>
            <p:spPr>
              <a:xfrm>
                <a:off x="4331325" y="22953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01" name="Google Shape;301;p14"/>
            <p:cNvGrpSpPr/>
            <p:nvPr/>
          </p:nvGrpSpPr>
          <p:grpSpPr>
            <a:xfrm>
              <a:off x="2342016" y="4926100"/>
              <a:ext cx="1600488" cy="354000"/>
              <a:chOff x="3855450" y="1847800"/>
              <a:chExt cx="1600488" cy="354000"/>
            </a:xfrm>
          </p:grpSpPr>
          <p:sp>
            <p:nvSpPr>
              <p:cNvPr id="302" name="Google Shape;302;p14"/>
              <p:cNvSpPr txBox="1"/>
              <p:nvPr/>
            </p:nvSpPr>
            <p:spPr>
              <a:xfrm>
                <a:off x="3998238" y="1847800"/>
                <a:ext cx="1457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Inadequate heat</a:t>
                </a:r>
                <a:endParaRPr sz="1100" b="1">
                  <a:solidFill>
                    <a:srgbClr val="FF0000"/>
                  </a:solidFill>
                  <a:latin typeface="Proxima Nova"/>
                  <a:ea typeface="Proxima Nova"/>
                  <a:cs typeface="Proxima Nova"/>
                  <a:sym typeface="Proxima Nova"/>
                </a:endParaRPr>
              </a:p>
            </p:txBody>
          </p:sp>
          <p:sp>
            <p:nvSpPr>
              <p:cNvPr id="303" name="Google Shape;303;p14"/>
              <p:cNvSpPr/>
              <p:nvPr/>
            </p:nvSpPr>
            <p:spPr>
              <a:xfrm>
                <a:off x="3855450" y="19731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04" name="Google Shape;304;p14"/>
            <p:cNvGrpSpPr/>
            <p:nvPr/>
          </p:nvGrpSpPr>
          <p:grpSpPr>
            <a:xfrm>
              <a:off x="356700" y="5175250"/>
              <a:ext cx="1773600" cy="523200"/>
              <a:chOff x="3855450" y="2162275"/>
              <a:chExt cx="1773600" cy="523200"/>
            </a:xfrm>
          </p:grpSpPr>
          <p:sp>
            <p:nvSpPr>
              <p:cNvPr id="305" name="Google Shape;305;p14"/>
              <p:cNvSpPr txBox="1"/>
              <p:nvPr/>
            </p:nvSpPr>
            <p:spPr>
              <a:xfrm>
                <a:off x="3998250" y="2162275"/>
                <a:ext cx="16308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Oven or stove not working</a:t>
                </a:r>
                <a:endParaRPr sz="1100" b="1">
                  <a:solidFill>
                    <a:srgbClr val="FF0000"/>
                  </a:solidFill>
                  <a:latin typeface="Proxima Nova"/>
                  <a:ea typeface="Proxima Nova"/>
                  <a:cs typeface="Proxima Nova"/>
                  <a:sym typeface="Proxima Nova"/>
                </a:endParaRPr>
              </a:p>
            </p:txBody>
          </p:sp>
          <p:sp>
            <p:nvSpPr>
              <p:cNvPr id="306" name="Google Shape;306;p14"/>
              <p:cNvSpPr/>
              <p:nvPr/>
            </p:nvSpPr>
            <p:spPr>
              <a:xfrm>
                <a:off x="3855450" y="22953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07" name="Google Shape;307;p14"/>
            <p:cNvGrpSpPr/>
            <p:nvPr/>
          </p:nvGrpSpPr>
          <p:grpSpPr>
            <a:xfrm>
              <a:off x="4087001" y="5197625"/>
              <a:ext cx="1092908" cy="354000"/>
              <a:chOff x="3855450" y="2184650"/>
              <a:chExt cx="1092908" cy="354000"/>
            </a:xfrm>
          </p:grpSpPr>
          <p:sp>
            <p:nvSpPr>
              <p:cNvPr id="308" name="Google Shape;308;p14"/>
              <p:cNvSpPr txBox="1"/>
              <p:nvPr/>
            </p:nvSpPr>
            <p:spPr>
              <a:xfrm>
                <a:off x="3998258" y="2184650"/>
                <a:ext cx="9501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Water leaks</a:t>
                </a:r>
                <a:endParaRPr sz="1100" b="1">
                  <a:solidFill>
                    <a:srgbClr val="FF0000"/>
                  </a:solidFill>
                  <a:latin typeface="Proxima Nova"/>
                  <a:ea typeface="Proxima Nova"/>
                  <a:cs typeface="Proxima Nova"/>
                  <a:sym typeface="Proxima Nova"/>
                </a:endParaRPr>
              </a:p>
            </p:txBody>
          </p:sp>
          <p:sp>
            <p:nvSpPr>
              <p:cNvPr id="309" name="Google Shape;309;p14"/>
              <p:cNvSpPr/>
              <p:nvPr/>
            </p:nvSpPr>
            <p:spPr>
              <a:xfrm>
                <a:off x="3855450" y="22953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10" name="Google Shape;310;p14"/>
            <p:cNvGrpSpPr/>
            <p:nvPr/>
          </p:nvGrpSpPr>
          <p:grpSpPr>
            <a:xfrm>
              <a:off x="6402575" y="5175250"/>
              <a:ext cx="1457700" cy="523200"/>
              <a:chOff x="4331325" y="2162275"/>
              <a:chExt cx="1457700" cy="523200"/>
            </a:xfrm>
          </p:grpSpPr>
          <p:sp>
            <p:nvSpPr>
              <p:cNvPr id="311" name="Google Shape;311;p14"/>
              <p:cNvSpPr txBox="1"/>
              <p:nvPr/>
            </p:nvSpPr>
            <p:spPr>
              <a:xfrm>
                <a:off x="4474125" y="2162275"/>
                <a:ext cx="13149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None of </a:t>
                </a:r>
                <a:endParaRPr sz="1100">
                  <a:latin typeface="Proxima Nova"/>
                  <a:ea typeface="Proxima Nova"/>
                  <a:cs typeface="Proxima Nova"/>
                  <a:sym typeface="Proxima Nova"/>
                </a:endParaRPr>
              </a:p>
              <a:p>
                <a:pPr marL="0" lvl="0" indent="0" algn="l" rtl="0">
                  <a:spcBef>
                    <a:spcPts val="0"/>
                  </a:spcBef>
                  <a:spcAft>
                    <a:spcPts val="0"/>
                  </a:spcAft>
                  <a:buNone/>
                </a:pPr>
                <a:r>
                  <a:rPr lang="en" sz="1100">
                    <a:latin typeface="Proxima Nova"/>
                    <a:ea typeface="Proxima Nova"/>
                    <a:cs typeface="Proxima Nova"/>
                    <a:sym typeface="Proxima Nova"/>
                  </a:rPr>
                  <a:t>the above</a:t>
                </a:r>
                <a:endParaRPr sz="1100">
                  <a:latin typeface="Proxima Nova"/>
                  <a:ea typeface="Proxima Nova"/>
                  <a:cs typeface="Proxima Nova"/>
                  <a:sym typeface="Proxima Nova"/>
                </a:endParaRPr>
              </a:p>
            </p:txBody>
          </p:sp>
          <p:sp>
            <p:nvSpPr>
              <p:cNvPr id="312" name="Google Shape;312;p14"/>
              <p:cNvSpPr/>
              <p:nvPr/>
            </p:nvSpPr>
            <p:spPr>
              <a:xfrm>
                <a:off x="4331325" y="229532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13" name="Google Shape;313;p14"/>
            <p:cNvGrpSpPr/>
            <p:nvPr/>
          </p:nvGrpSpPr>
          <p:grpSpPr>
            <a:xfrm>
              <a:off x="2342016" y="5175250"/>
              <a:ext cx="1546194" cy="523200"/>
              <a:chOff x="3855450" y="1840075"/>
              <a:chExt cx="1546194" cy="523200"/>
            </a:xfrm>
          </p:grpSpPr>
          <p:sp>
            <p:nvSpPr>
              <p:cNvPr id="314" name="Google Shape;314;p14"/>
              <p:cNvSpPr txBox="1"/>
              <p:nvPr/>
            </p:nvSpPr>
            <p:spPr>
              <a:xfrm>
                <a:off x="3998244" y="1840075"/>
                <a:ext cx="14034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No or not working smoke detectors</a:t>
                </a:r>
                <a:endParaRPr sz="1100" b="1">
                  <a:solidFill>
                    <a:srgbClr val="FF0000"/>
                  </a:solidFill>
                  <a:latin typeface="Proxima Nova"/>
                  <a:ea typeface="Proxima Nova"/>
                  <a:cs typeface="Proxima Nova"/>
                  <a:sym typeface="Proxima Nova"/>
                </a:endParaRPr>
              </a:p>
            </p:txBody>
          </p:sp>
          <p:sp>
            <p:nvSpPr>
              <p:cNvPr id="315" name="Google Shape;315;p14"/>
              <p:cNvSpPr/>
              <p:nvPr/>
            </p:nvSpPr>
            <p:spPr>
              <a:xfrm>
                <a:off x="3855450" y="19731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sp>
        <p:nvSpPr>
          <p:cNvPr id="316" name="Google Shape;316;p14"/>
          <p:cNvSpPr txBox="1"/>
          <p:nvPr/>
        </p:nvSpPr>
        <p:spPr>
          <a:xfrm>
            <a:off x="228625" y="2347921"/>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12. Are you currently in recovery for alcohol or substance use?</a:t>
            </a:r>
            <a:endParaRPr sz="1100" b="1">
              <a:latin typeface="Proxima Nova"/>
              <a:ea typeface="Proxima Nova"/>
              <a:cs typeface="Proxima Nova"/>
              <a:sym typeface="Proxima Nova"/>
            </a:endParaRPr>
          </a:p>
        </p:txBody>
      </p:sp>
      <p:sp>
        <p:nvSpPr>
          <p:cNvPr id="317" name="Google Shape;317;p14"/>
          <p:cNvSpPr txBox="1"/>
          <p:nvPr/>
        </p:nvSpPr>
        <p:spPr>
          <a:xfrm>
            <a:off x="5019819" y="2347921"/>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18" name="Google Shape;318;p14"/>
          <p:cNvSpPr/>
          <p:nvPr/>
        </p:nvSpPr>
        <p:spPr>
          <a:xfrm>
            <a:off x="4874319" y="2457871"/>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nvGrpSpPr>
          <p:cNvPr id="319" name="Google Shape;319;p14"/>
          <p:cNvGrpSpPr/>
          <p:nvPr/>
        </p:nvGrpSpPr>
        <p:grpSpPr>
          <a:xfrm>
            <a:off x="6402600" y="2347921"/>
            <a:ext cx="582000" cy="354000"/>
            <a:chOff x="3855475" y="2268900"/>
            <a:chExt cx="582000" cy="354000"/>
          </a:xfrm>
        </p:grpSpPr>
        <p:sp>
          <p:nvSpPr>
            <p:cNvPr id="320" name="Google Shape;320;p14"/>
            <p:cNvSpPr txBox="1"/>
            <p:nvPr/>
          </p:nvSpPr>
          <p:spPr>
            <a:xfrm>
              <a:off x="3998275" y="226890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21" name="Google Shape;321;p14"/>
            <p:cNvSpPr/>
            <p:nvPr/>
          </p:nvSpPr>
          <p:spPr>
            <a:xfrm>
              <a:off x="3855475" y="237885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sp>
        <p:nvSpPr>
          <p:cNvPr id="322" name="Google Shape;322;p14"/>
          <p:cNvSpPr txBox="1"/>
          <p:nvPr/>
        </p:nvSpPr>
        <p:spPr>
          <a:xfrm>
            <a:off x="228613" y="1948980"/>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11. Have you ever been in treatment for an alcohol problem?</a:t>
            </a:r>
            <a:endParaRPr sz="1100" b="1">
              <a:latin typeface="Proxima Nova"/>
              <a:ea typeface="Proxima Nova"/>
              <a:cs typeface="Proxima Nova"/>
              <a:sym typeface="Proxima Nova"/>
            </a:endParaRPr>
          </a:p>
        </p:txBody>
      </p:sp>
      <p:sp>
        <p:nvSpPr>
          <p:cNvPr id="323" name="Google Shape;323;p14"/>
          <p:cNvSpPr txBox="1"/>
          <p:nvPr/>
        </p:nvSpPr>
        <p:spPr>
          <a:xfrm>
            <a:off x="5019800" y="1894300"/>
            <a:ext cx="4617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 now</a:t>
            </a:r>
            <a:endParaRPr sz="1100" b="1">
              <a:solidFill>
                <a:srgbClr val="FF0000"/>
              </a:solidFill>
              <a:latin typeface="Proxima Nova"/>
              <a:ea typeface="Proxima Nova"/>
              <a:cs typeface="Proxima Nova"/>
              <a:sym typeface="Proxima Nova"/>
            </a:endParaRPr>
          </a:p>
        </p:txBody>
      </p:sp>
      <p:sp>
        <p:nvSpPr>
          <p:cNvPr id="324" name="Google Shape;324;p14"/>
          <p:cNvSpPr/>
          <p:nvPr/>
        </p:nvSpPr>
        <p:spPr>
          <a:xfrm>
            <a:off x="4874319" y="2058930"/>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nvGrpSpPr>
          <p:cNvPr id="325" name="Google Shape;325;p14"/>
          <p:cNvGrpSpPr/>
          <p:nvPr/>
        </p:nvGrpSpPr>
        <p:grpSpPr>
          <a:xfrm>
            <a:off x="5548775" y="1894305"/>
            <a:ext cx="860700" cy="523200"/>
            <a:chOff x="3778738" y="2185500"/>
            <a:chExt cx="860700" cy="523200"/>
          </a:xfrm>
        </p:grpSpPr>
        <p:sp>
          <p:nvSpPr>
            <p:cNvPr id="326" name="Google Shape;326;p14"/>
            <p:cNvSpPr txBox="1"/>
            <p:nvPr/>
          </p:nvSpPr>
          <p:spPr>
            <a:xfrm>
              <a:off x="3921538" y="2185500"/>
              <a:ext cx="717900" cy="52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 in the past</a:t>
              </a:r>
              <a:endParaRPr sz="1100" b="1">
                <a:solidFill>
                  <a:srgbClr val="FF0000"/>
                </a:solidFill>
                <a:latin typeface="Proxima Nova"/>
                <a:ea typeface="Proxima Nova"/>
                <a:cs typeface="Proxima Nova"/>
                <a:sym typeface="Proxima Nova"/>
              </a:endParaRPr>
            </a:p>
          </p:txBody>
        </p:sp>
        <p:sp>
          <p:nvSpPr>
            <p:cNvPr id="327" name="Google Shape;327;p14"/>
            <p:cNvSpPr/>
            <p:nvPr/>
          </p:nvSpPr>
          <p:spPr>
            <a:xfrm>
              <a:off x="3778738" y="235012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328" name="Google Shape;328;p14"/>
          <p:cNvGrpSpPr/>
          <p:nvPr/>
        </p:nvGrpSpPr>
        <p:grpSpPr>
          <a:xfrm>
            <a:off x="6402588" y="1948980"/>
            <a:ext cx="1269300" cy="354000"/>
            <a:chOff x="6414000" y="1834863"/>
            <a:chExt cx="1269300" cy="354000"/>
          </a:xfrm>
        </p:grpSpPr>
        <p:sp>
          <p:nvSpPr>
            <p:cNvPr id="329" name="Google Shape;329;p14"/>
            <p:cNvSpPr txBox="1"/>
            <p:nvPr/>
          </p:nvSpPr>
          <p:spPr>
            <a:xfrm>
              <a:off x="6556800" y="183486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 never</a:t>
              </a:r>
              <a:endParaRPr sz="1100">
                <a:latin typeface="Proxima Nova"/>
                <a:ea typeface="Proxima Nova"/>
                <a:cs typeface="Proxima Nova"/>
                <a:sym typeface="Proxima Nova"/>
              </a:endParaRPr>
            </a:p>
          </p:txBody>
        </p:sp>
        <p:sp>
          <p:nvSpPr>
            <p:cNvPr id="330" name="Google Shape;330;p14"/>
            <p:cNvSpPr/>
            <p:nvPr/>
          </p:nvSpPr>
          <p:spPr>
            <a:xfrm>
              <a:off x="6414000" y="1944813"/>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31" name="Google Shape;331;p14"/>
          <p:cNvGrpSpPr/>
          <p:nvPr/>
        </p:nvGrpSpPr>
        <p:grpSpPr>
          <a:xfrm>
            <a:off x="235499" y="2660575"/>
            <a:ext cx="6755976" cy="523200"/>
            <a:chOff x="235499" y="2231463"/>
            <a:chExt cx="6755976" cy="523200"/>
          </a:xfrm>
        </p:grpSpPr>
        <p:sp>
          <p:nvSpPr>
            <p:cNvPr id="332" name="Google Shape;332;p14"/>
            <p:cNvSpPr txBox="1"/>
            <p:nvPr/>
          </p:nvSpPr>
          <p:spPr>
            <a:xfrm>
              <a:off x="235499" y="2231463"/>
              <a:ext cx="4638819"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13. In the past year, have you used a recreational drug or used a prescription medication for non-medical reasons </a:t>
              </a:r>
              <a:r>
                <a:rPr lang="en" sz="1000" b="1" dirty="0">
                  <a:latin typeface="Proxima Nova"/>
                  <a:ea typeface="Proxima Nova"/>
                  <a:cs typeface="Proxima Nova"/>
                  <a:sym typeface="Proxima Nova"/>
                </a:rPr>
                <a:t>(including marijuana)</a:t>
              </a:r>
              <a:r>
                <a:rPr lang="en" sz="1100" b="1" dirty="0">
                  <a:latin typeface="Proxima Nova"/>
                  <a:ea typeface="Proxima Nova"/>
                  <a:cs typeface="Proxima Nova"/>
                  <a:sym typeface="Proxima Nova"/>
                </a:rPr>
                <a:t>?</a:t>
              </a:r>
              <a:endParaRPr sz="1100" b="1" dirty="0">
                <a:latin typeface="Proxima Nova"/>
                <a:ea typeface="Proxima Nova"/>
                <a:cs typeface="Proxima Nova"/>
                <a:sym typeface="Proxima Nova"/>
              </a:endParaRPr>
            </a:p>
          </p:txBody>
        </p:sp>
        <p:grpSp>
          <p:nvGrpSpPr>
            <p:cNvPr id="333" name="Google Shape;333;p14"/>
            <p:cNvGrpSpPr/>
            <p:nvPr/>
          </p:nvGrpSpPr>
          <p:grpSpPr>
            <a:xfrm>
              <a:off x="4883894" y="2303450"/>
              <a:ext cx="639600" cy="354000"/>
              <a:chOff x="3855450" y="2051613"/>
              <a:chExt cx="639600" cy="354000"/>
            </a:xfrm>
          </p:grpSpPr>
          <p:sp>
            <p:nvSpPr>
              <p:cNvPr id="334" name="Google Shape;334;p14"/>
              <p:cNvSpPr txBox="1"/>
              <p:nvPr/>
            </p:nvSpPr>
            <p:spPr>
              <a:xfrm>
                <a:off x="3998250" y="2051613"/>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35" name="Google Shape;335;p14"/>
              <p:cNvSpPr/>
              <p:nvPr/>
            </p:nvSpPr>
            <p:spPr>
              <a:xfrm>
                <a:off x="3855450" y="2161563"/>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336" name="Google Shape;336;p14"/>
            <p:cNvGrpSpPr/>
            <p:nvPr/>
          </p:nvGrpSpPr>
          <p:grpSpPr>
            <a:xfrm>
              <a:off x="6409475" y="2291200"/>
              <a:ext cx="582000" cy="354000"/>
              <a:chOff x="3855450" y="2306513"/>
              <a:chExt cx="582000" cy="354000"/>
            </a:xfrm>
          </p:grpSpPr>
          <p:sp>
            <p:nvSpPr>
              <p:cNvPr id="337" name="Google Shape;337;p14"/>
              <p:cNvSpPr txBox="1"/>
              <p:nvPr/>
            </p:nvSpPr>
            <p:spPr>
              <a:xfrm>
                <a:off x="3998250" y="2306513"/>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38" name="Google Shape;338;p14"/>
              <p:cNvSpPr/>
              <p:nvPr/>
            </p:nvSpPr>
            <p:spPr>
              <a:xfrm>
                <a:off x="3855450" y="2428713"/>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grpSp>
        <p:nvGrpSpPr>
          <p:cNvPr id="339" name="Google Shape;339;p14"/>
          <p:cNvGrpSpPr/>
          <p:nvPr/>
        </p:nvGrpSpPr>
        <p:grpSpPr>
          <a:xfrm>
            <a:off x="235488" y="4665720"/>
            <a:ext cx="6755975" cy="523200"/>
            <a:chOff x="228600" y="4682200"/>
            <a:chExt cx="6755975" cy="523200"/>
          </a:xfrm>
        </p:grpSpPr>
        <p:sp>
          <p:nvSpPr>
            <p:cNvPr id="340" name="Google Shape;340;p14"/>
            <p:cNvSpPr txBox="1"/>
            <p:nvPr/>
          </p:nvSpPr>
          <p:spPr>
            <a:xfrm>
              <a:off x="228600" y="4682200"/>
              <a:ext cx="4399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16. In the next two months, are you worried that you may not have stable housing?</a:t>
              </a:r>
              <a:endParaRPr sz="1100" b="1">
                <a:latin typeface="Proxima Nova"/>
                <a:ea typeface="Proxima Nova"/>
                <a:cs typeface="Proxima Nova"/>
                <a:sym typeface="Proxima Nova"/>
              </a:endParaRPr>
            </a:p>
          </p:txBody>
        </p:sp>
        <p:grpSp>
          <p:nvGrpSpPr>
            <p:cNvPr id="341" name="Google Shape;341;p14"/>
            <p:cNvGrpSpPr/>
            <p:nvPr/>
          </p:nvGrpSpPr>
          <p:grpSpPr>
            <a:xfrm>
              <a:off x="4877000" y="4804900"/>
              <a:ext cx="639600" cy="354000"/>
              <a:chOff x="4002550" y="900225"/>
              <a:chExt cx="639600" cy="354000"/>
            </a:xfrm>
          </p:grpSpPr>
          <p:sp>
            <p:nvSpPr>
              <p:cNvPr id="342" name="Google Shape;342;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43" name="Google Shape;343;p14"/>
              <p:cNvSpPr/>
              <p:nvPr/>
            </p:nvSpPr>
            <p:spPr>
              <a:xfrm>
                <a:off x="4002550" y="101017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44" name="Google Shape;344;p14"/>
            <p:cNvGrpSpPr/>
            <p:nvPr/>
          </p:nvGrpSpPr>
          <p:grpSpPr>
            <a:xfrm>
              <a:off x="6402575" y="4804900"/>
              <a:ext cx="582000" cy="354000"/>
              <a:chOff x="3855450" y="2429425"/>
              <a:chExt cx="582000" cy="354000"/>
            </a:xfrm>
          </p:grpSpPr>
          <p:sp>
            <p:nvSpPr>
              <p:cNvPr id="345" name="Google Shape;345;p14"/>
              <p:cNvSpPr txBox="1"/>
              <p:nvPr/>
            </p:nvSpPr>
            <p:spPr>
              <a:xfrm>
                <a:off x="39982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46" name="Google Shape;346;p14"/>
              <p:cNvSpPr/>
              <p:nvPr/>
            </p:nvSpPr>
            <p:spPr>
              <a:xfrm>
                <a:off x="3855450" y="253937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47" name="Google Shape;347;p14"/>
          <p:cNvGrpSpPr/>
          <p:nvPr/>
        </p:nvGrpSpPr>
        <p:grpSpPr>
          <a:xfrm>
            <a:off x="235500" y="6224428"/>
            <a:ext cx="6755975" cy="523200"/>
            <a:chOff x="241325" y="5394713"/>
            <a:chExt cx="6755975" cy="523200"/>
          </a:xfrm>
        </p:grpSpPr>
        <p:sp>
          <p:nvSpPr>
            <p:cNvPr id="348" name="Google Shape;348;p14"/>
            <p:cNvSpPr txBox="1"/>
            <p:nvPr/>
          </p:nvSpPr>
          <p:spPr>
            <a:xfrm>
              <a:off x="241325" y="5394713"/>
              <a:ext cx="4399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18. In the past year, did you worry that your food would run out before you got money to buy more?</a:t>
              </a:r>
              <a:endParaRPr sz="1100" b="1">
                <a:latin typeface="Proxima Nova"/>
                <a:ea typeface="Proxima Nova"/>
                <a:cs typeface="Proxima Nova"/>
                <a:sym typeface="Proxima Nova"/>
              </a:endParaRPr>
            </a:p>
          </p:txBody>
        </p:sp>
        <p:grpSp>
          <p:nvGrpSpPr>
            <p:cNvPr id="349" name="Google Shape;349;p14"/>
            <p:cNvGrpSpPr/>
            <p:nvPr/>
          </p:nvGrpSpPr>
          <p:grpSpPr>
            <a:xfrm>
              <a:off x="4889725" y="5479313"/>
              <a:ext cx="639600" cy="354000"/>
              <a:chOff x="4015275" y="212563"/>
              <a:chExt cx="639600" cy="354000"/>
            </a:xfrm>
          </p:grpSpPr>
          <p:sp>
            <p:nvSpPr>
              <p:cNvPr id="350" name="Google Shape;350;p14"/>
              <p:cNvSpPr txBox="1"/>
              <p:nvPr/>
            </p:nvSpPr>
            <p:spPr>
              <a:xfrm>
                <a:off x="4158075" y="212563"/>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51" name="Google Shape;351;p14"/>
              <p:cNvSpPr/>
              <p:nvPr/>
            </p:nvSpPr>
            <p:spPr>
              <a:xfrm>
                <a:off x="4015275" y="322513"/>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52" name="Google Shape;352;p14"/>
            <p:cNvGrpSpPr/>
            <p:nvPr/>
          </p:nvGrpSpPr>
          <p:grpSpPr>
            <a:xfrm>
              <a:off x="6415300" y="5479313"/>
              <a:ext cx="582000" cy="354000"/>
              <a:chOff x="3868175" y="1741763"/>
              <a:chExt cx="582000" cy="354000"/>
            </a:xfrm>
          </p:grpSpPr>
          <p:sp>
            <p:nvSpPr>
              <p:cNvPr id="353" name="Google Shape;353;p14"/>
              <p:cNvSpPr txBox="1"/>
              <p:nvPr/>
            </p:nvSpPr>
            <p:spPr>
              <a:xfrm>
                <a:off x="4010975" y="1741763"/>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54" name="Google Shape;354;p14"/>
              <p:cNvSpPr/>
              <p:nvPr/>
            </p:nvSpPr>
            <p:spPr>
              <a:xfrm>
                <a:off x="3868175" y="1851713"/>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55" name="Google Shape;355;p14"/>
          <p:cNvGrpSpPr/>
          <p:nvPr/>
        </p:nvGrpSpPr>
        <p:grpSpPr>
          <a:xfrm>
            <a:off x="235487" y="6757100"/>
            <a:ext cx="6758889" cy="3033600"/>
            <a:chOff x="228599" y="6508750"/>
            <a:chExt cx="6758889" cy="3033600"/>
          </a:xfrm>
        </p:grpSpPr>
        <p:sp>
          <p:nvSpPr>
            <p:cNvPr id="356" name="Google Shape;356;p14"/>
            <p:cNvSpPr txBox="1"/>
            <p:nvPr/>
          </p:nvSpPr>
          <p:spPr>
            <a:xfrm>
              <a:off x="228600" y="6508750"/>
              <a:ext cx="5554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i="1">
                  <a:latin typeface="Proxima Nova"/>
                  <a:ea typeface="Proxima Nova"/>
                  <a:cs typeface="Proxima Nova"/>
                  <a:sym typeface="Proxima Nova"/>
                </a:rPr>
                <a:t>In the past year, has someone:</a:t>
              </a:r>
              <a:endParaRPr sz="1100" b="1" i="1">
                <a:latin typeface="Proxima Nova"/>
                <a:ea typeface="Proxima Nova"/>
                <a:cs typeface="Proxima Nova"/>
                <a:sym typeface="Proxima Nova"/>
              </a:endParaRPr>
            </a:p>
          </p:txBody>
        </p:sp>
        <p:grpSp>
          <p:nvGrpSpPr>
            <p:cNvPr id="357" name="Google Shape;357;p14"/>
            <p:cNvGrpSpPr/>
            <p:nvPr/>
          </p:nvGrpSpPr>
          <p:grpSpPr>
            <a:xfrm>
              <a:off x="228600" y="6715579"/>
              <a:ext cx="6755975" cy="354000"/>
              <a:chOff x="228600" y="6715579"/>
              <a:chExt cx="6755975" cy="354000"/>
            </a:xfrm>
          </p:grpSpPr>
          <p:sp>
            <p:nvSpPr>
              <p:cNvPr id="358" name="Google Shape;358;p14"/>
              <p:cNvSpPr txBox="1"/>
              <p:nvPr/>
            </p:nvSpPr>
            <p:spPr>
              <a:xfrm>
                <a:off x="228600" y="6715579"/>
                <a:ext cx="43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19. Humiliated or emotionally abused you</a:t>
                </a:r>
                <a:endParaRPr sz="1100" b="1">
                  <a:latin typeface="Proxima Nova"/>
                  <a:ea typeface="Proxima Nova"/>
                  <a:cs typeface="Proxima Nova"/>
                  <a:sym typeface="Proxima Nova"/>
                </a:endParaRPr>
              </a:p>
            </p:txBody>
          </p:sp>
          <p:grpSp>
            <p:nvGrpSpPr>
              <p:cNvPr id="359" name="Google Shape;359;p14"/>
              <p:cNvGrpSpPr/>
              <p:nvPr/>
            </p:nvGrpSpPr>
            <p:grpSpPr>
              <a:xfrm>
                <a:off x="4879900" y="6715579"/>
                <a:ext cx="636700" cy="354000"/>
                <a:chOff x="4005450" y="900225"/>
                <a:chExt cx="636700" cy="354000"/>
              </a:xfrm>
            </p:grpSpPr>
            <p:sp>
              <p:nvSpPr>
                <p:cNvPr id="360" name="Google Shape;360;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61" name="Google Shape;361;p14"/>
                <p:cNvSpPr/>
                <p:nvPr/>
              </p:nvSpPr>
              <p:spPr>
                <a:xfrm>
                  <a:off x="4005450" y="101017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62" name="Google Shape;362;p14"/>
              <p:cNvGrpSpPr/>
              <p:nvPr/>
            </p:nvGrpSpPr>
            <p:grpSpPr>
              <a:xfrm>
                <a:off x="6402575" y="6715579"/>
                <a:ext cx="582000" cy="354000"/>
                <a:chOff x="4632550" y="2429425"/>
                <a:chExt cx="582000" cy="354000"/>
              </a:xfrm>
            </p:grpSpPr>
            <p:sp>
              <p:nvSpPr>
                <p:cNvPr id="363" name="Google Shape;363;p14"/>
                <p:cNvSpPr txBox="1"/>
                <p:nvPr/>
              </p:nvSpPr>
              <p:spPr>
                <a:xfrm>
                  <a:off x="47753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64" name="Google Shape;364;p14"/>
                <p:cNvSpPr/>
                <p:nvPr/>
              </p:nvSpPr>
              <p:spPr>
                <a:xfrm>
                  <a:off x="4632550" y="253937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65" name="Google Shape;365;p14"/>
            <p:cNvGrpSpPr/>
            <p:nvPr/>
          </p:nvGrpSpPr>
          <p:grpSpPr>
            <a:xfrm>
              <a:off x="228600" y="6958408"/>
              <a:ext cx="6755975" cy="354000"/>
              <a:chOff x="228600" y="6939196"/>
              <a:chExt cx="6755975" cy="354000"/>
            </a:xfrm>
          </p:grpSpPr>
          <p:sp>
            <p:nvSpPr>
              <p:cNvPr id="366" name="Google Shape;366;p14"/>
              <p:cNvSpPr txBox="1"/>
              <p:nvPr/>
            </p:nvSpPr>
            <p:spPr>
              <a:xfrm>
                <a:off x="228600" y="6939196"/>
                <a:ext cx="43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20. Made you afraid of them</a:t>
                </a:r>
                <a:endParaRPr sz="1100" b="1">
                  <a:latin typeface="Proxima Nova"/>
                  <a:ea typeface="Proxima Nova"/>
                  <a:cs typeface="Proxima Nova"/>
                  <a:sym typeface="Proxima Nova"/>
                </a:endParaRPr>
              </a:p>
            </p:txBody>
          </p:sp>
          <p:grpSp>
            <p:nvGrpSpPr>
              <p:cNvPr id="367" name="Google Shape;367;p14"/>
              <p:cNvGrpSpPr/>
              <p:nvPr/>
            </p:nvGrpSpPr>
            <p:grpSpPr>
              <a:xfrm>
                <a:off x="4879900" y="6939196"/>
                <a:ext cx="636700" cy="354000"/>
                <a:chOff x="4005450" y="900225"/>
                <a:chExt cx="636700" cy="354000"/>
              </a:xfrm>
            </p:grpSpPr>
            <p:sp>
              <p:nvSpPr>
                <p:cNvPr id="368" name="Google Shape;368;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69" name="Google Shape;369;p14"/>
                <p:cNvSpPr/>
                <p:nvPr/>
              </p:nvSpPr>
              <p:spPr>
                <a:xfrm>
                  <a:off x="4005450" y="101017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70" name="Google Shape;370;p14"/>
              <p:cNvGrpSpPr/>
              <p:nvPr/>
            </p:nvGrpSpPr>
            <p:grpSpPr>
              <a:xfrm>
                <a:off x="6402575" y="6939196"/>
                <a:ext cx="582000" cy="354000"/>
                <a:chOff x="4632550" y="2429425"/>
                <a:chExt cx="582000" cy="354000"/>
              </a:xfrm>
            </p:grpSpPr>
            <p:sp>
              <p:nvSpPr>
                <p:cNvPr id="371" name="Google Shape;371;p14"/>
                <p:cNvSpPr txBox="1"/>
                <p:nvPr/>
              </p:nvSpPr>
              <p:spPr>
                <a:xfrm>
                  <a:off x="47753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72" name="Google Shape;372;p14"/>
                <p:cNvSpPr/>
                <p:nvPr/>
              </p:nvSpPr>
              <p:spPr>
                <a:xfrm>
                  <a:off x="4632550" y="253937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73" name="Google Shape;373;p14"/>
            <p:cNvGrpSpPr/>
            <p:nvPr/>
          </p:nvGrpSpPr>
          <p:grpSpPr>
            <a:xfrm>
              <a:off x="228600" y="7201236"/>
              <a:ext cx="6755963" cy="354000"/>
              <a:chOff x="228600" y="7162813"/>
              <a:chExt cx="6755963" cy="354000"/>
            </a:xfrm>
          </p:grpSpPr>
          <p:sp>
            <p:nvSpPr>
              <p:cNvPr id="374" name="Google Shape;374;p14"/>
              <p:cNvSpPr txBox="1"/>
              <p:nvPr/>
            </p:nvSpPr>
            <p:spPr>
              <a:xfrm>
                <a:off x="228600" y="7162813"/>
                <a:ext cx="43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21. Kicked, hit, slapped, or otherwise physically hurt you</a:t>
                </a:r>
                <a:endParaRPr sz="1100" b="1">
                  <a:latin typeface="Proxima Nova"/>
                  <a:ea typeface="Proxima Nova"/>
                  <a:cs typeface="Proxima Nova"/>
                  <a:sym typeface="Proxima Nova"/>
                </a:endParaRPr>
              </a:p>
            </p:txBody>
          </p:sp>
          <p:grpSp>
            <p:nvGrpSpPr>
              <p:cNvPr id="375" name="Google Shape;375;p14"/>
              <p:cNvGrpSpPr/>
              <p:nvPr/>
            </p:nvGrpSpPr>
            <p:grpSpPr>
              <a:xfrm>
                <a:off x="4879900" y="7162813"/>
                <a:ext cx="636688" cy="354000"/>
                <a:chOff x="4005463" y="900225"/>
                <a:chExt cx="636688" cy="354000"/>
              </a:xfrm>
            </p:grpSpPr>
            <p:sp>
              <p:nvSpPr>
                <p:cNvPr id="376" name="Google Shape;376;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77" name="Google Shape;377;p14"/>
                <p:cNvSpPr/>
                <p:nvPr/>
              </p:nvSpPr>
              <p:spPr>
                <a:xfrm>
                  <a:off x="4005463" y="1010175"/>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78" name="Google Shape;378;p14"/>
              <p:cNvGrpSpPr/>
              <p:nvPr/>
            </p:nvGrpSpPr>
            <p:grpSpPr>
              <a:xfrm>
                <a:off x="6402563" y="7162813"/>
                <a:ext cx="582000" cy="354000"/>
                <a:chOff x="3855450" y="2429425"/>
                <a:chExt cx="582000" cy="354000"/>
              </a:xfrm>
            </p:grpSpPr>
            <p:sp>
              <p:nvSpPr>
                <p:cNvPr id="379" name="Google Shape;379;p14"/>
                <p:cNvSpPr txBox="1"/>
                <p:nvPr/>
              </p:nvSpPr>
              <p:spPr>
                <a:xfrm>
                  <a:off x="39982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80" name="Google Shape;380;p14"/>
                <p:cNvSpPr/>
                <p:nvPr/>
              </p:nvSpPr>
              <p:spPr>
                <a:xfrm>
                  <a:off x="3855450" y="2539375"/>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81" name="Google Shape;381;p14"/>
            <p:cNvGrpSpPr/>
            <p:nvPr/>
          </p:nvGrpSpPr>
          <p:grpSpPr>
            <a:xfrm>
              <a:off x="228600" y="7444065"/>
              <a:ext cx="6755975" cy="523200"/>
              <a:chOff x="228600" y="7369650"/>
              <a:chExt cx="6755975" cy="523200"/>
            </a:xfrm>
          </p:grpSpPr>
          <p:sp>
            <p:nvSpPr>
              <p:cNvPr id="382" name="Google Shape;382;p14"/>
              <p:cNvSpPr txBox="1"/>
              <p:nvPr/>
            </p:nvSpPr>
            <p:spPr>
              <a:xfrm>
                <a:off x="228600" y="7369650"/>
                <a:ext cx="45471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22. Raped or forced you to have any kind of sexual activity </a:t>
                </a:r>
                <a:endParaRPr sz="1100" b="1">
                  <a:latin typeface="Proxima Nova"/>
                  <a:ea typeface="Proxima Nova"/>
                  <a:cs typeface="Proxima Nova"/>
                  <a:sym typeface="Proxima Nova"/>
                </a:endParaRPr>
              </a:p>
              <a:p>
                <a:pPr marL="0" lvl="0" indent="0" algn="l" rtl="0">
                  <a:spcBef>
                    <a:spcPts val="0"/>
                  </a:spcBef>
                  <a:spcAft>
                    <a:spcPts val="0"/>
                  </a:spcAft>
                  <a:buNone/>
                </a:pPr>
                <a:r>
                  <a:rPr lang="en" sz="1100" b="1">
                    <a:latin typeface="Proxima Nova"/>
                    <a:ea typeface="Proxima Nova"/>
                    <a:cs typeface="Proxima Nova"/>
                    <a:sym typeface="Proxima Nova"/>
                  </a:rPr>
                  <a:t>   you did not want to</a:t>
                </a:r>
                <a:endParaRPr sz="1100" b="1">
                  <a:latin typeface="Proxima Nova"/>
                  <a:ea typeface="Proxima Nova"/>
                  <a:cs typeface="Proxima Nova"/>
                  <a:sym typeface="Proxima Nova"/>
                </a:endParaRPr>
              </a:p>
            </p:txBody>
          </p:sp>
          <p:grpSp>
            <p:nvGrpSpPr>
              <p:cNvPr id="383" name="Google Shape;383;p14"/>
              <p:cNvGrpSpPr/>
              <p:nvPr/>
            </p:nvGrpSpPr>
            <p:grpSpPr>
              <a:xfrm>
                <a:off x="4879900" y="7479313"/>
                <a:ext cx="636688" cy="354000"/>
                <a:chOff x="4005450" y="1009888"/>
                <a:chExt cx="636688" cy="354000"/>
              </a:xfrm>
            </p:grpSpPr>
            <p:sp>
              <p:nvSpPr>
                <p:cNvPr id="384" name="Google Shape;384;p14"/>
                <p:cNvSpPr txBox="1"/>
                <p:nvPr/>
              </p:nvSpPr>
              <p:spPr>
                <a:xfrm>
                  <a:off x="4145338" y="1009888"/>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85" name="Google Shape;385;p14"/>
                <p:cNvSpPr/>
                <p:nvPr/>
              </p:nvSpPr>
              <p:spPr>
                <a:xfrm>
                  <a:off x="4005450" y="1119838"/>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86" name="Google Shape;386;p14"/>
              <p:cNvGrpSpPr/>
              <p:nvPr/>
            </p:nvGrpSpPr>
            <p:grpSpPr>
              <a:xfrm>
                <a:off x="6402575" y="7479313"/>
                <a:ext cx="582000" cy="354000"/>
                <a:chOff x="3855450" y="2539088"/>
                <a:chExt cx="582000" cy="354000"/>
              </a:xfrm>
            </p:grpSpPr>
            <p:sp>
              <p:nvSpPr>
                <p:cNvPr id="387" name="Google Shape;387;p14"/>
                <p:cNvSpPr txBox="1"/>
                <p:nvPr/>
              </p:nvSpPr>
              <p:spPr>
                <a:xfrm>
                  <a:off x="3998250" y="2539088"/>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88" name="Google Shape;388;p14"/>
                <p:cNvSpPr/>
                <p:nvPr/>
              </p:nvSpPr>
              <p:spPr>
                <a:xfrm>
                  <a:off x="3855450" y="2649038"/>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89" name="Google Shape;389;p14"/>
            <p:cNvGrpSpPr/>
            <p:nvPr/>
          </p:nvGrpSpPr>
          <p:grpSpPr>
            <a:xfrm>
              <a:off x="228599" y="7856093"/>
              <a:ext cx="6755976" cy="692700"/>
              <a:chOff x="228599" y="7816892"/>
              <a:chExt cx="6755976" cy="692700"/>
            </a:xfrm>
          </p:grpSpPr>
          <p:sp>
            <p:nvSpPr>
              <p:cNvPr id="390" name="Google Shape;390;p14"/>
              <p:cNvSpPr txBox="1"/>
              <p:nvPr/>
            </p:nvSpPr>
            <p:spPr>
              <a:xfrm>
                <a:off x="228599" y="7816892"/>
                <a:ext cx="4475849"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   23. Told you not to use birth control (like the pill, shot, ring, etc.), </a:t>
                </a:r>
                <a:endParaRPr sz="1100" b="1" dirty="0">
                  <a:latin typeface="Proxima Nova"/>
                  <a:ea typeface="Proxima Nova"/>
                  <a:cs typeface="Proxima Nova"/>
                  <a:sym typeface="Proxima Nova"/>
                </a:endParaRPr>
              </a:p>
              <a:p>
                <a:pPr marL="0" lvl="0" indent="0" algn="l" rtl="0">
                  <a:spcBef>
                    <a:spcPts val="0"/>
                  </a:spcBef>
                  <a:spcAft>
                    <a:spcPts val="0"/>
                  </a:spcAft>
                  <a:buNone/>
                </a:pPr>
                <a:r>
                  <a:rPr lang="en" sz="1100" b="1" dirty="0">
                    <a:latin typeface="Proxima Nova"/>
                    <a:ea typeface="Proxima Nova"/>
                    <a:cs typeface="Proxima Nova"/>
                    <a:sym typeface="Proxima Nova"/>
                  </a:rPr>
                  <a:t>   taken away your birth control, or kept you from going to the </a:t>
                </a:r>
                <a:endParaRPr sz="1100" b="1" dirty="0">
                  <a:latin typeface="Proxima Nova"/>
                  <a:ea typeface="Proxima Nova"/>
                  <a:cs typeface="Proxima Nova"/>
                  <a:sym typeface="Proxima Nova"/>
                </a:endParaRPr>
              </a:p>
              <a:p>
                <a:pPr marL="0" lvl="0" indent="0" algn="l" rtl="0">
                  <a:spcBef>
                    <a:spcPts val="0"/>
                  </a:spcBef>
                  <a:spcAft>
                    <a:spcPts val="0"/>
                  </a:spcAft>
                  <a:buNone/>
                </a:pPr>
                <a:r>
                  <a:rPr lang="en" sz="1100" b="1" dirty="0">
                    <a:latin typeface="Proxima Nova"/>
                    <a:ea typeface="Proxima Nova"/>
                    <a:cs typeface="Proxima Nova"/>
                    <a:sym typeface="Proxima Nova"/>
                  </a:rPr>
                  <a:t>   clinic to get birth control</a:t>
                </a:r>
                <a:endParaRPr sz="1100" b="1" dirty="0">
                  <a:latin typeface="Proxima Nova"/>
                  <a:ea typeface="Proxima Nova"/>
                  <a:cs typeface="Proxima Nova"/>
                  <a:sym typeface="Proxima Nova"/>
                </a:endParaRPr>
              </a:p>
            </p:txBody>
          </p:sp>
          <p:grpSp>
            <p:nvGrpSpPr>
              <p:cNvPr id="391" name="Google Shape;391;p14"/>
              <p:cNvGrpSpPr/>
              <p:nvPr/>
            </p:nvGrpSpPr>
            <p:grpSpPr>
              <a:xfrm>
                <a:off x="4879900" y="7986242"/>
                <a:ext cx="636700" cy="354000"/>
                <a:chOff x="4005450" y="609500"/>
                <a:chExt cx="636700" cy="354000"/>
              </a:xfrm>
            </p:grpSpPr>
            <p:sp>
              <p:nvSpPr>
                <p:cNvPr id="392" name="Google Shape;392;p14"/>
                <p:cNvSpPr txBox="1"/>
                <p:nvPr/>
              </p:nvSpPr>
              <p:spPr>
                <a:xfrm>
                  <a:off x="4145350" y="609500"/>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393" name="Google Shape;393;p14"/>
                <p:cNvSpPr/>
                <p:nvPr/>
              </p:nvSpPr>
              <p:spPr>
                <a:xfrm>
                  <a:off x="4005450" y="719450"/>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94" name="Google Shape;394;p14"/>
              <p:cNvGrpSpPr/>
              <p:nvPr/>
            </p:nvGrpSpPr>
            <p:grpSpPr>
              <a:xfrm>
                <a:off x="6402575" y="7986242"/>
                <a:ext cx="582000" cy="354000"/>
                <a:chOff x="3855450" y="2138700"/>
                <a:chExt cx="582000" cy="354000"/>
              </a:xfrm>
            </p:grpSpPr>
            <p:sp>
              <p:nvSpPr>
                <p:cNvPr id="395" name="Google Shape;395;p14"/>
                <p:cNvSpPr txBox="1"/>
                <p:nvPr/>
              </p:nvSpPr>
              <p:spPr>
                <a:xfrm>
                  <a:off x="3998250" y="213870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396" name="Google Shape;396;p14"/>
                <p:cNvSpPr/>
                <p:nvPr/>
              </p:nvSpPr>
              <p:spPr>
                <a:xfrm>
                  <a:off x="3855450" y="224865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97" name="Google Shape;397;p14"/>
            <p:cNvGrpSpPr/>
            <p:nvPr/>
          </p:nvGrpSpPr>
          <p:grpSpPr>
            <a:xfrm>
              <a:off x="228600" y="9019150"/>
              <a:ext cx="6755963" cy="523200"/>
              <a:chOff x="228600" y="9312750"/>
              <a:chExt cx="6755963" cy="523200"/>
            </a:xfrm>
          </p:grpSpPr>
          <p:sp>
            <p:nvSpPr>
              <p:cNvPr id="398" name="Google Shape;398;p14"/>
              <p:cNvSpPr txBox="1"/>
              <p:nvPr/>
            </p:nvSpPr>
            <p:spPr>
              <a:xfrm>
                <a:off x="228600" y="9312750"/>
                <a:ext cx="4399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25. Made or forced you to use birth control when you did not </a:t>
                </a:r>
                <a:endParaRPr sz="1100" b="1">
                  <a:latin typeface="Proxima Nova"/>
                  <a:ea typeface="Proxima Nova"/>
                  <a:cs typeface="Proxima Nova"/>
                  <a:sym typeface="Proxima Nova"/>
                </a:endParaRPr>
              </a:p>
              <a:p>
                <a:pPr marL="0" lvl="0" indent="0" algn="l" rtl="0">
                  <a:spcBef>
                    <a:spcPts val="0"/>
                  </a:spcBef>
                  <a:spcAft>
                    <a:spcPts val="0"/>
                  </a:spcAft>
                  <a:buNone/>
                </a:pPr>
                <a:r>
                  <a:rPr lang="en" sz="1100" b="1">
                    <a:latin typeface="Proxima Nova"/>
                    <a:ea typeface="Proxima Nova"/>
                    <a:cs typeface="Proxima Nova"/>
                    <a:sym typeface="Proxima Nova"/>
                  </a:rPr>
                  <a:t>   want to at all or did not want to use that specific method</a:t>
                </a:r>
                <a:endParaRPr sz="1100" b="1">
                  <a:latin typeface="Proxima Nova"/>
                  <a:ea typeface="Proxima Nova"/>
                  <a:cs typeface="Proxima Nova"/>
                  <a:sym typeface="Proxima Nova"/>
                </a:endParaRPr>
              </a:p>
            </p:txBody>
          </p:sp>
          <p:grpSp>
            <p:nvGrpSpPr>
              <p:cNvPr id="399" name="Google Shape;399;p14"/>
              <p:cNvGrpSpPr/>
              <p:nvPr/>
            </p:nvGrpSpPr>
            <p:grpSpPr>
              <a:xfrm>
                <a:off x="4879900" y="9397350"/>
                <a:ext cx="636688" cy="354000"/>
                <a:chOff x="3991063" y="1208450"/>
                <a:chExt cx="636688" cy="354000"/>
              </a:xfrm>
            </p:grpSpPr>
            <p:sp>
              <p:nvSpPr>
                <p:cNvPr id="400" name="Google Shape;400;p14"/>
                <p:cNvSpPr txBox="1"/>
                <p:nvPr/>
              </p:nvSpPr>
              <p:spPr>
                <a:xfrm>
                  <a:off x="4130950" y="1208450"/>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401" name="Google Shape;401;p14"/>
                <p:cNvSpPr/>
                <p:nvPr/>
              </p:nvSpPr>
              <p:spPr>
                <a:xfrm>
                  <a:off x="3991063" y="1318400"/>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02" name="Google Shape;402;p14"/>
              <p:cNvGrpSpPr/>
              <p:nvPr/>
            </p:nvGrpSpPr>
            <p:grpSpPr>
              <a:xfrm>
                <a:off x="6402563" y="9397350"/>
                <a:ext cx="582000" cy="354000"/>
                <a:chOff x="3841050" y="2737650"/>
                <a:chExt cx="582000" cy="354000"/>
              </a:xfrm>
            </p:grpSpPr>
            <p:sp>
              <p:nvSpPr>
                <p:cNvPr id="403" name="Google Shape;403;p14"/>
                <p:cNvSpPr txBox="1"/>
                <p:nvPr/>
              </p:nvSpPr>
              <p:spPr>
                <a:xfrm>
                  <a:off x="3983850" y="273765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404" name="Google Shape;404;p14"/>
                <p:cNvSpPr/>
                <p:nvPr/>
              </p:nvSpPr>
              <p:spPr>
                <a:xfrm>
                  <a:off x="3841050" y="284760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405" name="Google Shape;405;p14"/>
            <p:cNvGrpSpPr/>
            <p:nvPr/>
          </p:nvGrpSpPr>
          <p:grpSpPr>
            <a:xfrm>
              <a:off x="228600" y="8425497"/>
              <a:ext cx="6758888" cy="692700"/>
              <a:chOff x="228600" y="8324079"/>
              <a:chExt cx="6758888" cy="692700"/>
            </a:xfrm>
          </p:grpSpPr>
          <p:sp>
            <p:nvSpPr>
              <p:cNvPr id="406" name="Google Shape;406;p14"/>
              <p:cNvSpPr txBox="1"/>
              <p:nvPr/>
            </p:nvSpPr>
            <p:spPr>
              <a:xfrm>
                <a:off x="228600" y="8324079"/>
                <a:ext cx="43995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24. Made you have sex without a condom when you wanted to </a:t>
                </a:r>
                <a:endParaRPr sz="1100" b="1">
                  <a:latin typeface="Proxima Nova"/>
                  <a:ea typeface="Proxima Nova"/>
                  <a:cs typeface="Proxima Nova"/>
                  <a:sym typeface="Proxima Nova"/>
                </a:endParaRPr>
              </a:p>
              <a:p>
                <a:pPr marL="0" lvl="0" indent="0" algn="l" rtl="0">
                  <a:spcBef>
                    <a:spcPts val="0"/>
                  </a:spcBef>
                  <a:spcAft>
                    <a:spcPts val="0"/>
                  </a:spcAft>
                  <a:buNone/>
                </a:pPr>
                <a:r>
                  <a:rPr lang="en" sz="1100" b="1">
                    <a:latin typeface="Proxima Nova"/>
                    <a:ea typeface="Proxima Nova"/>
                    <a:cs typeface="Proxima Nova"/>
                    <a:sym typeface="Proxima Nova"/>
                  </a:rPr>
                  <a:t>   use one, including taking off the condom during sex or </a:t>
                </a:r>
                <a:endParaRPr sz="1100" b="1">
                  <a:latin typeface="Proxima Nova"/>
                  <a:ea typeface="Proxima Nova"/>
                  <a:cs typeface="Proxima Nova"/>
                  <a:sym typeface="Proxima Nova"/>
                </a:endParaRPr>
              </a:p>
              <a:p>
                <a:pPr marL="0" lvl="0" indent="0" algn="l" rtl="0">
                  <a:spcBef>
                    <a:spcPts val="0"/>
                  </a:spcBef>
                  <a:spcAft>
                    <a:spcPts val="0"/>
                  </a:spcAft>
                  <a:buNone/>
                </a:pPr>
                <a:r>
                  <a:rPr lang="en" sz="1100" b="1">
                    <a:latin typeface="Proxima Nova"/>
                    <a:ea typeface="Proxima Nova"/>
                    <a:cs typeface="Proxima Nova"/>
                    <a:sym typeface="Proxima Nova"/>
                  </a:rPr>
                  <a:t>   damaging the condom on purpose</a:t>
                </a:r>
                <a:endParaRPr sz="1100" b="1">
                  <a:latin typeface="Proxima Nova"/>
                  <a:ea typeface="Proxima Nova"/>
                  <a:cs typeface="Proxima Nova"/>
                  <a:sym typeface="Proxima Nova"/>
                </a:endParaRPr>
              </a:p>
            </p:txBody>
          </p:sp>
          <p:grpSp>
            <p:nvGrpSpPr>
              <p:cNvPr id="407" name="Google Shape;407;p14"/>
              <p:cNvGrpSpPr/>
              <p:nvPr/>
            </p:nvGrpSpPr>
            <p:grpSpPr>
              <a:xfrm>
                <a:off x="4879900" y="8470292"/>
                <a:ext cx="639600" cy="354000"/>
                <a:chOff x="3988150" y="968567"/>
                <a:chExt cx="639600" cy="354000"/>
              </a:xfrm>
            </p:grpSpPr>
            <p:sp>
              <p:nvSpPr>
                <p:cNvPr id="408" name="Google Shape;408;p14"/>
                <p:cNvSpPr txBox="1"/>
                <p:nvPr/>
              </p:nvSpPr>
              <p:spPr>
                <a:xfrm>
                  <a:off x="4130950" y="968567"/>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Yes</a:t>
                  </a:r>
                  <a:endParaRPr sz="1100" b="1">
                    <a:solidFill>
                      <a:srgbClr val="FF0000"/>
                    </a:solidFill>
                    <a:latin typeface="Proxima Nova"/>
                    <a:ea typeface="Proxima Nova"/>
                    <a:cs typeface="Proxima Nova"/>
                    <a:sym typeface="Proxima Nova"/>
                  </a:endParaRPr>
                </a:p>
              </p:txBody>
            </p:sp>
            <p:sp>
              <p:nvSpPr>
                <p:cNvPr id="409" name="Google Shape;409;p14"/>
                <p:cNvSpPr/>
                <p:nvPr/>
              </p:nvSpPr>
              <p:spPr>
                <a:xfrm>
                  <a:off x="3988150" y="1078517"/>
                  <a:ext cx="142800" cy="134100"/>
                </a:xfrm>
                <a:prstGeom prst="rect">
                  <a:avLst/>
                </a:prstGeom>
                <a:solidFill>
                  <a:srgbClr val="FF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10" name="Google Shape;410;p14"/>
              <p:cNvGrpSpPr/>
              <p:nvPr/>
            </p:nvGrpSpPr>
            <p:grpSpPr>
              <a:xfrm>
                <a:off x="6405488" y="8470292"/>
                <a:ext cx="582000" cy="354000"/>
                <a:chOff x="3855450" y="2358900"/>
                <a:chExt cx="582000" cy="354000"/>
              </a:xfrm>
            </p:grpSpPr>
            <p:sp>
              <p:nvSpPr>
                <p:cNvPr id="411" name="Google Shape;411;p14"/>
                <p:cNvSpPr txBox="1"/>
                <p:nvPr/>
              </p:nvSpPr>
              <p:spPr>
                <a:xfrm>
                  <a:off x="3998250" y="235890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No</a:t>
                  </a:r>
                  <a:endParaRPr sz="1100">
                    <a:latin typeface="Proxima Nova"/>
                    <a:ea typeface="Proxima Nova"/>
                    <a:cs typeface="Proxima Nova"/>
                    <a:sym typeface="Proxima Nova"/>
                  </a:endParaRPr>
                </a:p>
              </p:txBody>
            </p:sp>
            <p:sp>
              <p:nvSpPr>
                <p:cNvPr id="412" name="Google Shape;412;p14"/>
                <p:cNvSpPr/>
                <p:nvPr/>
              </p:nvSpPr>
              <p:spPr>
                <a:xfrm>
                  <a:off x="3855450" y="246885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sp>
        <p:nvSpPr>
          <p:cNvPr id="413" name="Google Shape;413;p14"/>
          <p:cNvSpPr txBox="1"/>
          <p:nvPr/>
        </p:nvSpPr>
        <p:spPr>
          <a:xfrm>
            <a:off x="232575" y="3193235"/>
            <a:ext cx="6048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i="1">
                <a:latin typeface="Proxima Nova"/>
                <a:ea typeface="Proxima Nova"/>
                <a:cs typeface="Proxima Nova"/>
                <a:sym typeface="Proxima Nova"/>
              </a:rPr>
              <a:t>In the past two weeks, how often have you felt the following ways?</a:t>
            </a:r>
            <a:endParaRPr sz="1100" b="1" i="1">
              <a:latin typeface="Proxima Nova"/>
              <a:ea typeface="Proxima Nova"/>
              <a:cs typeface="Proxima Nova"/>
              <a:sym typeface="Proxima Nova"/>
            </a:endParaRPr>
          </a:p>
        </p:txBody>
      </p:sp>
      <p:grpSp>
        <p:nvGrpSpPr>
          <p:cNvPr id="414" name="Google Shape;414;p14"/>
          <p:cNvGrpSpPr/>
          <p:nvPr/>
        </p:nvGrpSpPr>
        <p:grpSpPr>
          <a:xfrm>
            <a:off x="235502" y="3433400"/>
            <a:ext cx="7424973" cy="729147"/>
            <a:chOff x="235502" y="3140965"/>
            <a:chExt cx="7424973" cy="729147"/>
          </a:xfrm>
        </p:grpSpPr>
        <p:sp>
          <p:nvSpPr>
            <p:cNvPr id="415" name="Google Shape;415;p14"/>
            <p:cNvSpPr txBox="1"/>
            <p:nvPr/>
          </p:nvSpPr>
          <p:spPr>
            <a:xfrm>
              <a:off x="235502" y="3140965"/>
              <a:ext cx="3393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14. Little interest or pleasure in doing things</a:t>
              </a:r>
              <a:endParaRPr sz="1100" b="1">
                <a:latin typeface="Proxima Nova"/>
                <a:ea typeface="Proxima Nova"/>
                <a:cs typeface="Proxima Nova"/>
                <a:sym typeface="Proxima Nova"/>
              </a:endParaRPr>
            </a:p>
          </p:txBody>
        </p:sp>
        <p:grpSp>
          <p:nvGrpSpPr>
            <p:cNvPr id="416" name="Google Shape;416;p14"/>
            <p:cNvGrpSpPr/>
            <p:nvPr/>
          </p:nvGrpSpPr>
          <p:grpSpPr>
            <a:xfrm>
              <a:off x="356700" y="3346913"/>
              <a:ext cx="1773600" cy="369300"/>
              <a:chOff x="299025" y="4446150"/>
              <a:chExt cx="1773600" cy="369300"/>
            </a:xfrm>
          </p:grpSpPr>
          <p:sp>
            <p:nvSpPr>
              <p:cNvPr id="417" name="Google Shape;417;p14"/>
              <p:cNvSpPr txBox="1"/>
              <p:nvPr/>
            </p:nvSpPr>
            <p:spPr>
              <a:xfrm>
                <a:off x="441825" y="4446150"/>
                <a:ext cx="16308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Not at all</a:t>
                </a:r>
                <a:endParaRPr sz="1100">
                  <a:latin typeface="Proxima Nova"/>
                  <a:ea typeface="Proxima Nova"/>
                  <a:cs typeface="Proxima Nova"/>
                  <a:sym typeface="Proxima Nova"/>
                </a:endParaRPr>
              </a:p>
            </p:txBody>
          </p:sp>
          <p:sp>
            <p:nvSpPr>
              <p:cNvPr id="418" name="Google Shape;418;p14"/>
              <p:cNvSpPr/>
              <p:nvPr/>
            </p:nvSpPr>
            <p:spPr>
              <a:xfrm>
                <a:off x="299025" y="456375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19" name="Google Shape;419;p14"/>
            <p:cNvGrpSpPr/>
            <p:nvPr/>
          </p:nvGrpSpPr>
          <p:grpSpPr>
            <a:xfrm>
              <a:off x="4101809" y="3346913"/>
              <a:ext cx="2082008" cy="354000"/>
              <a:chOff x="3858800" y="2162275"/>
              <a:chExt cx="2082008" cy="354000"/>
            </a:xfrm>
          </p:grpSpPr>
          <p:sp>
            <p:nvSpPr>
              <p:cNvPr id="420" name="Google Shape;420;p14"/>
              <p:cNvSpPr txBox="1"/>
              <p:nvPr/>
            </p:nvSpPr>
            <p:spPr>
              <a:xfrm>
                <a:off x="4001608" y="2162275"/>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More than half the days</a:t>
                </a:r>
                <a:endParaRPr sz="1100" b="1">
                  <a:solidFill>
                    <a:srgbClr val="FF0000"/>
                  </a:solidFill>
                  <a:latin typeface="Proxima Nova"/>
                  <a:ea typeface="Proxima Nova"/>
                  <a:cs typeface="Proxima Nova"/>
                  <a:sym typeface="Proxima Nova"/>
                </a:endParaRPr>
              </a:p>
            </p:txBody>
          </p:sp>
          <p:sp>
            <p:nvSpPr>
              <p:cNvPr id="421" name="Google Shape;421;p14"/>
              <p:cNvSpPr/>
              <p:nvPr/>
            </p:nvSpPr>
            <p:spPr>
              <a:xfrm>
                <a:off x="3858800" y="22722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22" name="Google Shape;422;p14"/>
            <p:cNvGrpSpPr/>
            <p:nvPr/>
          </p:nvGrpSpPr>
          <p:grpSpPr>
            <a:xfrm>
              <a:off x="6403175" y="3346913"/>
              <a:ext cx="1257300" cy="523200"/>
              <a:chOff x="4338025" y="2162275"/>
              <a:chExt cx="1257300" cy="523200"/>
            </a:xfrm>
          </p:grpSpPr>
          <p:sp>
            <p:nvSpPr>
              <p:cNvPr id="423" name="Google Shape;423;p14"/>
              <p:cNvSpPr txBox="1"/>
              <p:nvPr/>
            </p:nvSpPr>
            <p:spPr>
              <a:xfrm>
                <a:off x="4480825" y="2162275"/>
                <a:ext cx="1114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Nearly </a:t>
                </a:r>
                <a:endParaRPr sz="1100" b="1">
                  <a:solidFill>
                    <a:srgbClr val="FF0000"/>
                  </a:solidFill>
                  <a:latin typeface="Proxima Nova"/>
                  <a:ea typeface="Proxima Nova"/>
                  <a:cs typeface="Proxima Nova"/>
                  <a:sym typeface="Proxima Nova"/>
                </a:endParaRPr>
              </a:p>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every day</a:t>
                </a:r>
                <a:endParaRPr sz="1100" b="1">
                  <a:solidFill>
                    <a:srgbClr val="FF0000"/>
                  </a:solidFill>
                  <a:latin typeface="Proxima Nova"/>
                  <a:ea typeface="Proxima Nova"/>
                  <a:cs typeface="Proxima Nova"/>
                  <a:sym typeface="Proxima Nova"/>
                </a:endParaRPr>
              </a:p>
            </p:txBody>
          </p:sp>
          <p:sp>
            <p:nvSpPr>
              <p:cNvPr id="424" name="Google Shape;424;p14"/>
              <p:cNvSpPr/>
              <p:nvPr/>
            </p:nvSpPr>
            <p:spPr>
              <a:xfrm>
                <a:off x="4338025" y="22722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25" name="Google Shape;425;p14"/>
            <p:cNvGrpSpPr/>
            <p:nvPr/>
          </p:nvGrpSpPr>
          <p:grpSpPr>
            <a:xfrm>
              <a:off x="2342957" y="3346913"/>
              <a:ext cx="1546194" cy="354000"/>
              <a:chOff x="3855450" y="1840075"/>
              <a:chExt cx="1546194" cy="354000"/>
            </a:xfrm>
          </p:grpSpPr>
          <p:sp>
            <p:nvSpPr>
              <p:cNvPr id="426" name="Google Shape;426;p14"/>
              <p:cNvSpPr txBox="1"/>
              <p:nvPr/>
            </p:nvSpPr>
            <p:spPr>
              <a:xfrm>
                <a:off x="3998244" y="1840075"/>
                <a:ext cx="1403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Several days</a:t>
                </a:r>
                <a:endParaRPr sz="1100" b="1">
                  <a:solidFill>
                    <a:srgbClr val="FF0000"/>
                  </a:solidFill>
                  <a:latin typeface="Proxima Nova"/>
                  <a:ea typeface="Proxima Nova"/>
                  <a:cs typeface="Proxima Nova"/>
                  <a:sym typeface="Proxima Nova"/>
                </a:endParaRPr>
              </a:p>
            </p:txBody>
          </p:sp>
          <p:sp>
            <p:nvSpPr>
              <p:cNvPr id="427" name="Google Shape;427;p14"/>
              <p:cNvSpPr/>
              <p:nvPr/>
            </p:nvSpPr>
            <p:spPr>
              <a:xfrm>
                <a:off x="3855450" y="19500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428" name="Google Shape;428;p14"/>
          <p:cNvGrpSpPr/>
          <p:nvPr/>
        </p:nvGrpSpPr>
        <p:grpSpPr>
          <a:xfrm>
            <a:off x="237750" y="3980835"/>
            <a:ext cx="7424988" cy="734938"/>
            <a:chOff x="235488" y="3634300"/>
            <a:chExt cx="7424988" cy="734938"/>
          </a:xfrm>
        </p:grpSpPr>
        <p:sp>
          <p:nvSpPr>
            <p:cNvPr id="429" name="Google Shape;429;p14"/>
            <p:cNvSpPr txBox="1"/>
            <p:nvPr/>
          </p:nvSpPr>
          <p:spPr>
            <a:xfrm>
              <a:off x="235488" y="3634300"/>
              <a:ext cx="28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 15. Feeling down, depressed, or hopeless</a:t>
              </a:r>
              <a:endParaRPr sz="1100" b="1">
                <a:latin typeface="Proxima Nova"/>
                <a:ea typeface="Proxima Nova"/>
                <a:cs typeface="Proxima Nova"/>
                <a:sym typeface="Proxima Nova"/>
              </a:endParaRPr>
            </a:p>
          </p:txBody>
        </p:sp>
        <p:grpSp>
          <p:nvGrpSpPr>
            <p:cNvPr id="430" name="Google Shape;430;p14"/>
            <p:cNvGrpSpPr/>
            <p:nvPr/>
          </p:nvGrpSpPr>
          <p:grpSpPr>
            <a:xfrm>
              <a:off x="356700" y="3846038"/>
              <a:ext cx="1773600" cy="369300"/>
              <a:chOff x="299025" y="4446150"/>
              <a:chExt cx="1773600" cy="369300"/>
            </a:xfrm>
          </p:grpSpPr>
          <p:sp>
            <p:nvSpPr>
              <p:cNvPr id="431" name="Google Shape;431;p14"/>
              <p:cNvSpPr txBox="1"/>
              <p:nvPr/>
            </p:nvSpPr>
            <p:spPr>
              <a:xfrm>
                <a:off x="441825" y="4446150"/>
                <a:ext cx="16308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00">
                    <a:latin typeface="Proxima Nova"/>
                    <a:ea typeface="Proxima Nova"/>
                    <a:cs typeface="Proxima Nova"/>
                    <a:sym typeface="Proxima Nova"/>
                  </a:rPr>
                  <a:t>Not at all</a:t>
                </a:r>
                <a:endParaRPr sz="1100">
                  <a:latin typeface="Proxima Nova"/>
                  <a:ea typeface="Proxima Nova"/>
                  <a:cs typeface="Proxima Nova"/>
                  <a:sym typeface="Proxima Nova"/>
                </a:endParaRPr>
              </a:p>
            </p:txBody>
          </p:sp>
          <p:sp>
            <p:nvSpPr>
              <p:cNvPr id="432" name="Google Shape;432;p14"/>
              <p:cNvSpPr/>
              <p:nvPr/>
            </p:nvSpPr>
            <p:spPr>
              <a:xfrm>
                <a:off x="299025" y="4563750"/>
                <a:ext cx="142800" cy="134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33" name="Google Shape;433;p14"/>
            <p:cNvGrpSpPr/>
            <p:nvPr/>
          </p:nvGrpSpPr>
          <p:grpSpPr>
            <a:xfrm>
              <a:off x="4101809" y="3846038"/>
              <a:ext cx="2082008" cy="354000"/>
              <a:chOff x="3858800" y="2162275"/>
              <a:chExt cx="2082008" cy="354000"/>
            </a:xfrm>
          </p:grpSpPr>
          <p:sp>
            <p:nvSpPr>
              <p:cNvPr id="434" name="Google Shape;434;p14"/>
              <p:cNvSpPr txBox="1"/>
              <p:nvPr/>
            </p:nvSpPr>
            <p:spPr>
              <a:xfrm>
                <a:off x="4001608" y="2162275"/>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More than half the days</a:t>
                </a:r>
                <a:endParaRPr sz="1100" b="1">
                  <a:solidFill>
                    <a:srgbClr val="FF0000"/>
                  </a:solidFill>
                  <a:latin typeface="Proxima Nova"/>
                  <a:ea typeface="Proxima Nova"/>
                  <a:cs typeface="Proxima Nova"/>
                  <a:sym typeface="Proxima Nova"/>
                </a:endParaRPr>
              </a:p>
            </p:txBody>
          </p:sp>
          <p:sp>
            <p:nvSpPr>
              <p:cNvPr id="435" name="Google Shape;435;p14"/>
              <p:cNvSpPr/>
              <p:nvPr/>
            </p:nvSpPr>
            <p:spPr>
              <a:xfrm>
                <a:off x="3858800" y="22722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36" name="Google Shape;436;p14"/>
            <p:cNvGrpSpPr/>
            <p:nvPr/>
          </p:nvGrpSpPr>
          <p:grpSpPr>
            <a:xfrm>
              <a:off x="6403175" y="3846038"/>
              <a:ext cx="1257300" cy="523200"/>
              <a:chOff x="4338025" y="2162275"/>
              <a:chExt cx="1257300" cy="523200"/>
            </a:xfrm>
          </p:grpSpPr>
          <p:sp>
            <p:nvSpPr>
              <p:cNvPr id="437" name="Google Shape;437;p14"/>
              <p:cNvSpPr txBox="1"/>
              <p:nvPr/>
            </p:nvSpPr>
            <p:spPr>
              <a:xfrm>
                <a:off x="4480825" y="2162275"/>
                <a:ext cx="1114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Nearly </a:t>
                </a:r>
                <a:endParaRPr sz="1100" b="1">
                  <a:solidFill>
                    <a:srgbClr val="FF0000"/>
                  </a:solidFill>
                  <a:latin typeface="Proxima Nova"/>
                  <a:ea typeface="Proxima Nova"/>
                  <a:cs typeface="Proxima Nova"/>
                  <a:sym typeface="Proxima Nova"/>
                </a:endParaRPr>
              </a:p>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every day</a:t>
                </a:r>
                <a:endParaRPr sz="1100" b="1">
                  <a:solidFill>
                    <a:srgbClr val="FF0000"/>
                  </a:solidFill>
                  <a:latin typeface="Proxima Nova"/>
                  <a:ea typeface="Proxima Nova"/>
                  <a:cs typeface="Proxima Nova"/>
                  <a:sym typeface="Proxima Nova"/>
                </a:endParaRPr>
              </a:p>
            </p:txBody>
          </p:sp>
          <p:sp>
            <p:nvSpPr>
              <p:cNvPr id="438" name="Google Shape;438;p14"/>
              <p:cNvSpPr/>
              <p:nvPr/>
            </p:nvSpPr>
            <p:spPr>
              <a:xfrm>
                <a:off x="4338025" y="22722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39" name="Google Shape;439;p14"/>
            <p:cNvGrpSpPr/>
            <p:nvPr/>
          </p:nvGrpSpPr>
          <p:grpSpPr>
            <a:xfrm>
              <a:off x="2342957" y="3846038"/>
              <a:ext cx="1546194" cy="354000"/>
              <a:chOff x="3855450" y="1840075"/>
              <a:chExt cx="1546194" cy="354000"/>
            </a:xfrm>
          </p:grpSpPr>
          <p:sp>
            <p:nvSpPr>
              <p:cNvPr id="440" name="Google Shape;440;p14"/>
              <p:cNvSpPr txBox="1"/>
              <p:nvPr/>
            </p:nvSpPr>
            <p:spPr>
              <a:xfrm>
                <a:off x="3998244" y="1840075"/>
                <a:ext cx="1403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FF0000"/>
                    </a:solidFill>
                    <a:latin typeface="Proxima Nova"/>
                    <a:ea typeface="Proxima Nova"/>
                    <a:cs typeface="Proxima Nova"/>
                    <a:sym typeface="Proxima Nova"/>
                  </a:rPr>
                  <a:t>Several days</a:t>
                </a:r>
                <a:endParaRPr sz="1100" b="1">
                  <a:solidFill>
                    <a:srgbClr val="FF0000"/>
                  </a:solidFill>
                  <a:latin typeface="Proxima Nova"/>
                  <a:ea typeface="Proxima Nova"/>
                  <a:cs typeface="Proxima Nova"/>
                  <a:sym typeface="Proxima Nova"/>
                </a:endParaRPr>
              </a:p>
            </p:txBody>
          </p:sp>
          <p:sp>
            <p:nvSpPr>
              <p:cNvPr id="441" name="Google Shape;441;p14"/>
              <p:cNvSpPr/>
              <p:nvPr/>
            </p:nvSpPr>
            <p:spPr>
              <a:xfrm>
                <a:off x="3855450" y="1950025"/>
                <a:ext cx="142800" cy="134100"/>
              </a:xfrm>
              <a:prstGeom prst="rect">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sp>
        <p:nvSpPr>
          <p:cNvPr id="442" name="Google Shape;442;p14"/>
          <p:cNvSpPr txBox="1"/>
          <p:nvPr/>
        </p:nvSpPr>
        <p:spPr>
          <a:xfrm>
            <a:off x="7423800" y="51600"/>
            <a:ext cx="240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2</a:t>
            </a:r>
            <a:endParaRPr sz="1100">
              <a:latin typeface="Proxima Nova"/>
              <a:ea typeface="Proxima Nova"/>
              <a:cs typeface="Proxima Nova"/>
              <a:sym typeface="Proxima Nov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grpSp>
        <p:nvGrpSpPr>
          <p:cNvPr id="447" name="Google Shape;447;p15"/>
          <p:cNvGrpSpPr/>
          <p:nvPr/>
        </p:nvGrpSpPr>
        <p:grpSpPr>
          <a:xfrm>
            <a:off x="227088" y="665175"/>
            <a:ext cx="7318200" cy="805588"/>
            <a:chOff x="227088" y="665175"/>
            <a:chExt cx="7318200" cy="805588"/>
          </a:xfrm>
        </p:grpSpPr>
        <p:sp>
          <p:nvSpPr>
            <p:cNvPr id="448" name="Google Shape;448;p15"/>
            <p:cNvSpPr txBox="1"/>
            <p:nvPr/>
          </p:nvSpPr>
          <p:spPr>
            <a:xfrm>
              <a:off x="227088" y="947563"/>
              <a:ext cx="7318200" cy="5232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Ask “Would you like a referral to a PCP?”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PCP resources.</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patients to _________________________________ </a:t>
              </a:r>
              <a:r>
                <a:rPr lang="en" sz="1100">
                  <a:solidFill>
                    <a:srgbClr val="4285F4"/>
                  </a:solidFill>
                  <a:latin typeface="Proxima Nova"/>
                  <a:ea typeface="Proxima Nova"/>
                  <a:cs typeface="Proxima Nova"/>
                  <a:sym typeface="Proxima Nova"/>
                </a:rPr>
                <a:t>[PCP referral].</a:t>
              </a:r>
              <a:endParaRPr sz="1100">
                <a:solidFill>
                  <a:srgbClr val="4285F4"/>
                </a:solidFill>
                <a:latin typeface="Proxima Nova"/>
                <a:ea typeface="Proxima Nova"/>
                <a:cs typeface="Proxima Nova"/>
                <a:sym typeface="Proxima Nova"/>
              </a:endParaRPr>
            </a:p>
          </p:txBody>
        </p:sp>
        <p:sp>
          <p:nvSpPr>
            <p:cNvPr id="449" name="Google Shape;449;p15"/>
            <p:cNvSpPr txBox="1"/>
            <p:nvPr/>
          </p:nvSpPr>
          <p:spPr>
            <a:xfrm>
              <a:off x="227088" y="665175"/>
              <a:ext cx="2786078"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1. Do you have a primary care provider?</a:t>
              </a:r>
              <a:endParaRPr sz="1100" b="1" dirty="0">
                <a:latin typeface="Proxima Nova"/>
                <a:ea typeface="Proxima Nova"/>
                <a:cs typeface="Proxima Nova"/>
                <a:sym typeface="Proxima Nova"/>
              </a:endParaRPr>
            </a:p>
          </p:txBody>
        </p:sp>
      </p:grpSp>
      <p:sp>
        <p:nvSpPr>
          <p:cNvPr id="450" name="Google Shape;450;p15"/>
          <p:cNvSpPr txBox="1"/>
          <p:nvPr/>
        </p:nvSpPr>
        <p:spPr>
          <a:xfrm>
            <a:off x="1826399" y="123825"/>
            <a:ext cx="4252183"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b="1" dirty="0">
                <a:latin typeface="Proxima Nova"/>
                <a:ea typeface="Proxima Nova"/>
                <a:cs typeface="Proxima Nova"/>
                <a:sym typeface="Proxima Nova"/>
              </a:rPr>
              <a:t>Follow-up and referral information</a:t>
            </a:r>
            <a:endParaRPr sz="2000" b="1" dirty="0">
              <a:latin typeface="Proxima Nova"/>
              <a:ea typeface="Proxima Nova"/>
              <a:cs typeface="Proxima Nova"/>
              <a:sym typeface="Proxima Nova"/>
            </a:endParaRPr>
          </a:p>
        </p:txBody>
      </p:sp>
      <p:cxnSp>
        <p:nvCxnSpPr>
          <p:cNvPr id="451" name="Google Shape;451;p15"/>
          <p:cNvCxnSpPr/>
          <p:nvPr/>
        </p:nvCxnSpPr>
        <p:spPr>
          <a:xfrm rot="10800000" flipH="1">
            <a:off x="227100" y="616413"/>
            <a:ext cx="7318200" cy="9000"/>
          </a:xfrm>
          <a:prstGeom prst="straightConnector1">
            <a:avLst/>
          </a:prstGeom>
          <a:noFill/>
          <a:ln w="9525" cap="flat" cmpd="sng">
            <a:solidFill>
              <a:schemeClr val="dk1"/>
            </a:solidFill>
            <a:prstDash val="solid"/>
            <a:round/>
            <a:headEnd type="none" w="med" len="med"/>
            <a:tailEnd type="none" w="med" len="med"/>
          </a:ln>
        </p:spPr>
      </p:cxnSp>
      <p:grpSp>
        <p:nvGrpSpPr>
          <p:cNvPr id="452" name="Google Shape;452;p15"/>
          <p:cNvGrpSpPr/>
          <p:nvPr/>
        </p:nvGrpSpPr>
        <p:grpSpPr>
          <a:xfrm>
            <a:off x="227087" y="1754683"/>
            <a:ext cx="7316701" cy="2496546"/>
            <a:chOff x="227087" y="1494742"/>
            <a:chExt cx="7316701" cy="2496546"/>
          </a:xfrm>
        </p:grpSpPr>
        <p:sp>
          <p:nvSpPr>
            <p:cNvPr id="453" name="Google Shape;453;p15"/>
            <p:cNvSpPr txBox="1"/>
            <p:nvPr/>
          </p:nvSpPr>
          <p:spPr>
            <a:xfrm>
              <a:off x="231588" y="1774888"/>
              <a:ext cx="7312200" cy="22164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 to being unemployed:</a:t>
              </a:r>
              <a:r>
                <a:rPr lang="en" sz="1100">
                  <a:solidFill>
                    <a:schemeClr val="dk1"/>
                  </a:solidFill>
                  <a:latin typeface="Proxima Nova"/>
                  <a:ea typeface="Proxima Nova"/>
                  <a:cs typeface="Proxima Nova"/>
                  <a:sym typeface="Proxima Nova"/>
                </a:rPr>
                <a:t>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a:solidFill>
                    <a:schemeClr val="dk1"/>
                  </a:solidFill>
                  <a:latin typeface="Proxima Nova"/>
                  <a:ea typeface="Proxima Nova"/>
                  <a:cs typeface="Proxima Nova"/>
                  <a:sym typeface="Proxima Nova"/>
                </a:rPr>
                <a:t>- Ask “Have you applied for unemployment benefits?” If they answer </a:t>
              </a:r>
              <a:r>
                <a:rPr lang="en" sz="1100" b="1">
                  <a:solidFill>
                    <a:schemeClr val="dk1"/>
                  </a:solidFill>
                  <a:latin typeface="Proxima Nova"/>
                  <a:ea typeface="Proxima Nova"/>
                  <a:cs typeface="Proxima Nova"/>
                  <a:sym typeface="Proxima Nova"/>
                </a:rPr>
                <a:t>no</a:t>
              </a:r>
              <a:r>
                <a:rPr lang="en" sz="1100">
                  <a:solidFill>
                    <a:schemeClr val="dk1"/>
                  </a:solidFill>
                  <a:latin typeface="Proxima Nova"/>
                  <a:ea typeface="Proxima Nova"/>
                  <a:cs typeface="Proxima Nova"/>
                  <a:sym typeface="Proxima Nova"/>
                </a:rPr>
                <a:t>, refer to unemployment benefits.</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a:solidFill>
                    <a:schemeClr val="dk1"/>
                  </a:solidFill>
                  <a:latin typeface="Proxima Nova"/>
                  <a:ea typeface="Proxima Nova"/>
                  <a:cs typeface="Proxima Nova"/>
                  <a:sym typeface="Proxima Nova"/>
                </a:rPr>
                <a:t>- Ask “Are you interested in job training programs?”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job training programs.</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a:solidFill>
                    <a:schemeClr val="dk1"/>
                  </a:solidFill>
                  <a:latin typeface="Proxima Nova"/>
                  <a:ea typeface="Proxima Nova"/>
                  <a:cs typeface="Proxima Nova"/>
                  <a:sym typeface="Proxima Nova"/>
                </a:rPr>
                <a:t>- If they checked </a:t>
              </a:r>
              <a:r>
                <a:rPr lang="en" sz="1100" b="1" i="1">
                  <a:solidFill>
                    <a:schemeClr val="dk1"/>
                  </a:solidFill>
                  <a:latin typeface="Proxima Nova"/>
                  <a:ea typeface="Proxima Nova"/>
                  <a:cs typeface="Proxima Nova"/>
                  <a:sym typeface="Proxima Nova"/>
                </a:rPr>
                <a:t>No because of transportation challenges</a:t>
              </a:r>
              <a:r>
                <a:rPr lang="en" sz="1100">
                  <a:solidFill>
                    <a:schemeClr val="dk1"/>
                  </a:solidFill>
                  <a:latin typeface="Proxima Nova"/>
                  <a:ea typeface="Proxima Nova"/>
                  <a:cs typeface="Proxima Nova"/>
                  <a:sym typeface="Proxima Nova"/>
                </a:rPr>
                <a:t>, ask “What transportation challenges do you have?”</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Referrals for unemployment: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a:solidFill>
                    <a:schemeClr val="dk1"/>
                  </a:solidFill>
                  <a:latin typeface="Proxima Nova"/>
                  <a:ea typeface="Proxima Nova"/>
                  <a:cs typeface="Proxima Nova"/>
                  <a:sym typeface="Proxima Nova"/>
                </a:rPr>
                <a:t>- Refer to </a:t>
              </a:r>
              <a:r>
                <a:rPr lang="en" sz="1100" b="1">
                  <a:solidFill>
                    <a:schemeClr val="dk1"/>
                  </a:solidFill>
                  <a:latin typeface="Proxima Nova"/>
                  <a:ea typeface="Proxima Nova"/>
                  <a:cs typeface="Proxima Nova"/>
                  <a:sym typeface="Proxima Nova"/>
                </a:rPr>
                <a:t>The Massachusetts Department of Unemployment Assistance</a:t>
              </a:r>
              <a:r>
                <a:rPr lang="en" sz="1100">
                  <a:solidFill>
                    <a:schemeClr val="dk1"/>
                  </a:solidFill>
                  <a:latin typeface="Proxima Nova"/>
                  <a:ea typeface="Proxima Nova"/>
                  <a:cs typeface="Proxima Nova"/>
                  <a:sym typeface="Proxima Nova"/>
                </a:rPr>
                <a:t>.</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a:solidFill>
                    <a:schemeClr val="dk1"/>
                  </a:solidFill>
                  <a:latin typeface="Proxima Nova"/>
                  <a:ea typeface="Proxima Nova"/>
                  <a:cs typeface="Proxima Nova"/>
                  <a:sym typeface="Proxima Nova"/>
                </a:rPr>
                <a:t>- Refer to __________________________________</a:t>
              </a:r>
              <a:r>
                <a:rPr lang="en" sz="1100">
                  <a:solidFill>
                    <a:srgbClr val="FF0000"/>
                  </a:solidFill>
                  <a:latin typeface="Proxima Nova"/>
                  <a:ea typeface="Proxima Nova"/>
                  <a:cs typeface="Proxima Nova"/>
                  <a:sym typeface="Proxima Nova"/>
                </a:rPr>
                <a:t> </a:t>
              </a:r>
              <a:r>
                <a:rPr lang="en" sz="1100">
                  <a:solidFill>
                    <a:srgbClr val="4285F4"/>
                  </a:solidFill>
                  <a:latin typeface="Proxima Nova"/>
                  <a:ea typeface="Proxima Nova"/>
                  <a:cs typeface="Proxima Nova"/>
                  <a:sym typeface="Proxima Nova"/>
                </a:rPr>
                <a:t>[jobs trainings programs referral]</a:t>
              </a:r>
              <a:r>
                <a:rPr lang="en" sz="1100">
                  <a:solidFill>
                    <a:srgbClr val="FF0000"/>
                  </a:solidFill>
                  <a:latin typeface="Proxima Nova"/>
                  <a:ea typeface="Proxima Nova"/>
                  <a:cs typeface="Proxima Nova"/>
                  <a:sym typeface="Proxima Nova"/>
                </a:rPr>
                <a:t>.</a:t>
              </a:r>
              <a:endParaRPr sz="1100">
                <a:solidFill>
                  <a:srgbClr val="FF0000"/>
                </a:solidFill>
                <a:latin typeface="Proxima Nova"/>
                <a:ea typeface="Proxima Nova"/>
                <a:cs typeface="Proxima Nova"/>
                <a:sym typeface="Proxima Nova"/>
              </a:endParaRPr>
            </a:p>
            <a:p>
              <a:pPr marL="0" lvl="0" indent="0" algn="l" rtl="0">
                <a:spcBef>
                  <a:spcPts val="0"/>
                </a:spcBef>
                <a:spcAft>
                  <a:spcPts val="0"/>
                </a:spcAft>
                <a:buNone/>
              </a:pPr>
              <a:r>
                <a:rPr lang="en" sz="1100">
                  <a:solidFill>
                    <a:schemeClr val="dk1"/>
                  </a:solidFill>
                  <a:latin typeface="Proxima Nova"/>
                  <a:ea typeface="Proxima Nova"/>
                  <a:cs typeface="Proxima Nova"/>
                  <a:sym typeface="Proxima Nova"/>
                </a:rPr>
                <a:t>- Refer to __________________________________</a:t>
              </a:r>
              <a:r>
                <a:rPr lang="en" sz="1100">
                  <a:solidFill>
                    <a:srgbClr val="FF0000"/>
                  </a:solidFill>
                  <a:latin typeface="Proxima Nova"/>
                  <a:ea typeface="Proxima Nova"/>
                  <a:cs typeface="Proxima Nova"/>
                  <a:sym typeface="Proxima Nova"/>
                </a:rPr>
                <a:t> </a:t>
              </a:r>
              <a:r>
                <a:rPr lang="en" sz="1100">
                  <a:solidFill>
                    <a:srgbClr val="4285F4"/>
                  </a:solidFill>
                  <a:latin typeface="Proxima Nova"/>
                  <a:ea typeface="Proxima Nova"/>
                  <a:cs typeface="Proxima Nova"/>
                  <a:sym typeface="Proxima Nova"/>
                </a:rPr>
                <a:t>[transportation resources]</a:t>
              </a:r>
              <a:r>
                <a:rPr lang="en" sz="1100">
                  <a:solidFill>
                    <a:srgbClr val="FF0000"/>
                  </a:solidFill>
                  <a:latin typeface="Proxima Nova"/>
                  <a:ea typeface="Proxima Nova"/>
                  <a:cs typeface="Proxima Nova"/>
                  <a:sym typeface="Proxima Nova"/>
                </a:rPr>
                <a:t>.</a:t>
              </a:r>
              <a:endParaRPr sz="1100">
                <a:solidFill>
                  <a:srgbClr val="FF0000"/>
                </a:solidFill>
                <a:latin typeface="Proxima Nova"/>
                <a:ea typeface="Proxima Nova"/>
                <a:cs typeface="Proxima Nova"/>
                <a:sym typeface="Proxima Nova"/>
              </a:endParaRPr>
            </a:p>
            <a:p>
              <a:pPr marL="0" lvl="0" indent="0" algn="l" rtl="0">
                <a:spcBef>
                  <a:spcPts val="0"/>
                </a:spcBef>
                <a:spcAft>
                  <a:spcPts val="0"/>
                </a:spcAft>
                <a:buNone/>
              </a:pP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 to workplace exposures: </a:t>
              </a:r>
              <a:r>
                <a:rPr lang="en" sz="1100">
                  <a:solidFill>
                    <a:schemeClr val="dk1"/>
                  </a:solidFill>
                  <a:latin typeface="Proxima Nova"/>
                  <a:ea typeface="Proxima Nova"/>
                  <a:cs typeface="Proxima Nova"/>
                  <a:sym typeface="Proxima Nova"/>
                </a:rPr>
                <a:t>Ask “What are you exposed to at work that you are concerned about?” Flag answer for clinician to discuss during visit.</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Referrals for workplace exposures: </a:t>
              </a:r>
              <a:r>
                <a:rPr lang="en" sz="1100">
                  <a:solidFill>
                    <a:schemeClr val="dk1"/>
                  </a:solidFill>
                  <a:latin typeface="Proxima Nova"/>
                  <a:ea typeface="Proxima Nova"/>
                  <a:cs typeface="Proxima Nova"/>
                  <a:sym typeface="Proxima Nova"/>
                </a:rPr>
                <a:t>N/A</a:t>
              </a:r>
              <a:endParaRPr sz="1100">
                <a:solidFill>
                  <a:schemeClr val="dk1"/>
                </a:solidFill>
                <a:latin typeface="Proxima Nova"/>
                <a:ea typeface="Proxima Nova"/>
                <a:cs typeface="Proxima Nova"/>
                <a:sym typeface="Proxima Nova"/>
              </a:endParaRPr>
            </a:p>
          </p:txBody>
        </p:sp>
        <p:sp>
          <p:nvSpPr>
            <p:cNvPr id="454" name="Google Shape;454;p15"/>
            <p:cNvSpPr txBox="1"/>
            <p:nvPr/>
          </p:nvSpPr>
          <p:spPr>
            <a:xfrm>
              <a:off x="227087" y="1494742"/>
              <a:ext cx="3230215"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2. Are you employed? (check all that apply)</a:t>
              </a:r>
              <a:endParaRPr sz="1100" b="1" dirty="0">
                <a:latin typeface="Proxima Nova"/>
                <a:ea typeface="Proxima Nova"/>
                <a:cs typeface="Proxima Nova"/>
                <a:sym typeface="Proxima Nova"/>
              </a:endParaRPr>
            </a:p>
          </p:txBody>
        </p:sp>
      </p:grpSp>
      <p:sp>
        <p:nvSpPr>
          <p:cNvPr id="455" name="Google Shape;455;p15"/>
          <p:cNvSpPr txBox="1"/>
          <p:nvPr/>
        </p:nvSpPr>
        <p:spPr>
          <a:xfrm>
            <a:off x="7423800" y="51600"/>
            <a:ext cx="240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3</a:t>
            </a:r>
            <a:endParaRPr sz="1100">
              <a:latin typeface="Proxima Nova"/>
              <a:ea typeface="Proxima Nova"/>
              <a:cs typeface="Proxima Nova"/>
              <a:sym typeface="Proxima Nova"/>
            </a:endParaRPr>
          </a:p>
        </p:txBody>
      </p:sp>
      <p:grpSp>
        <p:nvGrpSpPr>
          <p:cNvPr id="456" name="Google Shape;456;p15"/>
          <p:cNvGrpSpPr/>
          <p:nvPr/>
        </p:nvGrpSpPr>
        <p:grpSpPr>
          <a:xfrm>
            <a:off x="227838" y="4535150"/>
            <a:ext cx="7316700" cy="1128952"/>
            <a:chOff x="227838" y="4359275"/>
            <a:chExt cx="7316700" cy="1128952"/>
          </a:xfrm>
        </p:grpSpPr>
        <p:sp>
          <p:nvSpPr>
            <p:cNvPr id="457" name="Google Shape;457;p15"/>
            <p:cNvSpPr txBox="1"/>
            <p:nvPr/>
          </p:nvSpPr>
          <p:spPr>
            <a:xfrm>
              <a:off x="227838" y="4359275"/>
              <a:ext cx="3018962"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3. What is your highest level of education? </a:t>
              </a:r>
              <a:endParaRPr sz="1100" b="1" dirty="0">
                <a:latin typeface="Proxima Nova"/>
                <a:ea typeface="Proxima Nova"/>
                <a:cs typeface="Proxima Nova"/>
                <a:sym typeface="Proxima Nova"/>
              </a:endParaRPr>
            </a:p>
          </p:txBody>
        </p:sp>
        <p:sp>
          <p:nvSpPr>
            <p:cNvPr id="458" name="Google Shape;458;p15"/>
            <p:cNvSpPr txBox="1"/>
            <p:nvPr/>
          </p:nvSpPr>
          <p:spPr>
            <a:xfrm>
              <a:off x="232338" y="4626327"/>
              <a:ext cx="7312200" cy="8619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a:t>
              </a:r>
              <a:r>
                <a:rPr lang="en" sz="1100" i="1">
                  <a:solidFill>
                    <a:schemeClr val="dk1"/>
                  </a:solidFill>
                  <a:latin typeface="Proxima Nova"/>
                  <a:ea typeface="Proxima Nova"/>
                  <a:cs typeface="Proxima Nova"/>
                  <a:sym typeface="Proxima Nova"/>
                </a:rPr>
                <a:t>Pay attention to patient age. If a patient is less than 18 years old, they may not need referrals. </a:t>
              </a:r>
              <a:r>
                <a:rPr lang="en" sz="1100">
                  <a:solidFill>
                    <a:schemeClr val="dk1"/>
                  </a:solidFill>
                  <a:latin typeface="Proxima Nova"/>
                  <a:ea typeface="Proxima Nova"/>
                  <a:cs typeface="Proxima Nova"/>
                  <a:sym typeface="Proxima Nova"/>
                </a:rPr>
                <a:t>Ask “Are you interested in learning about opportunities to earn a GED or complete your education?” If they say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GED/education resources. </a:t>
              </a:r>
              <a:endParaRPr sz="1100" i="1">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to __________________________________ </a:t>
              </a:r>
              <a:r>
                <a:rPr lang="en" sz="1100">
                  <a:solidFill>
                    <a:srgbClr val="4285F4"/>
                  </a:solidFill>
                  <a:latin typeface="Proxima Nova"/>
                  <a:ea typeface="Proxima Nova"/>
                  <a:cs typeface="Proxima Nova"/>
                  <a:sym typeface="Proxima Nova"/>
                </a:rPr>
                <a:t>[GED/education resources]</a:t>
              </a:r>
              <a:r>
                <a:rPr lang="en" sz="1100">
                  <a:solidFill>
                    <a:schemeClr val="dk1"/>
                  </a:solidFill>
                  <a:latin typeface="Proxima Nova"/>
                  <a:ea typeface="Proxima Nova"/>
                  <a:cs typeface="Proxima Nova"/>
                  <a:sym typeface="Proxima Nova"/>
                </a:rPr>
                <a:t>.</a:t>
              </a:r>
              <a:endParaRPr sz="1100">
                <a:solidFill>
                  <a:schemeClr val="dk1"/>
                </a:solidFill>
                <a:latin typeface="Proxima Nova"/>
                <a:ea typeface="Proxima Nova"/>
                <a:cs typeface="Proxima Nova"/>
                <a:sym typeface="Proxima Nova"/>
              </a:endParaRPr>
            </a:p>
          </p:txBody>
        </p:sp>
      </p:grpSp>
      <p:grpSp>
        <p:nvGrpSpPr>
          <p:cNvPr id="459" name="Google Shape;459;p15"/>
          <p:cNvGrpSpPr/>
          <p:nvPr/>
        </p:nvGrpSpPr>
        <p:grpSpPr>
          <a:xfrm>
            <a:off x="227837" y="5948023"/>
            <a:ext cx="7312201" cy="1515281"/>
            <a:chOff x="227837" y="5856194"/>
            <a:chExt cx="7312201" cy="1515281"/>
          </a:xfrm>
        </p:grpSpPr>
        <p:grpSp>
          <p:nvGrpSpPr>
            <p:cNvPr id="460" name="Google Shape;460;p15"/>
            <p:cNvGrpSpPr/>
            <p:nvPr/>
          </p:nvGrpSpPr>
          <p:grpSpPr>
            <a:xfrm>
              <a:off x="227837" y="5856194"/>
              <a:ext cx="5720117" cy="708012"/>
              <a:chOff x="233987" y="5163444"/>
              <a:chExt cx="5720117" cy="708012"/>
            </a:xfrm>
          </p:grpSpPr>
          <p:sp>
            <p:nvSpPr>
              <p:cNvPr id="461" name="Google Shape;461;p15"/>
              <p:cNvSpPr txBox="1"/>
              <p:nvPr/>
            </p:nvSpPr>
            <p:spPr>
              <a:xfrm>
                <a:off x="233987" y="5163444"/>
                <a:ext cx="4962471"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4. How comfortable are you understanding written health information?</a:t>
                </a:r>
                <a:endParaRPr sz="1100" b="1">
                  <a:latin typeface="Proxima Nova"/>
                  <a:ea typeface="Proxima Nova"/>
                  <a:cs typeface="Proxima Nova"/>
                  <a:sym typeface="Proxima Nova"/>
                </a:endParaRPr>
              </a:p>
            </p:txBody>
          </p:sp>
          <p:sp>
            <p:nvSpPr>
              <p:cNvPr id="462" name="Google Shape;462;p15"/>
              <p:cNvSpPr txBox="1"/>
              <p:nvPr/>
            </p:nvSpPr>
            <p:spPr>
              <a:xfrm>
                <a:off x="233988" y="5338650"/>
                <a:ext cx="5720116"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5. How comfortable are you understanding what you are told about your health?</a:t>
                </a:r>
                <a:endParaRPr sz="1100" b="1" dirty="0">
                  <a:latin typeface="Proxima Nova"/>
                  <a:ea typeface="Proxima Nova"/>
                  <a:cs typeface="Proxima Nova"/>
                  <a:sym typeface="Proxima Nova"/>
                </a:endParaRPr>
              </a:p>
            </p:txBody>
          </p:sp>
          <p:sp>
            <p:nvSpPr>
              <p:cNvPr id="463" name="Google Shape;463;p15"/>
              <p:cNvSpPr txBox="1"/>
              <p:nvPr/>
            </p:nvSpPr>
            <p:spPr>
              <a:xfrm>
                <a:off x="233987" y="5517456"/>
                <a:ext cx="4788299"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6. How comfortable are you completing medical forms on your own?</a:t>
                </a:r>
                <a:endParaRPr sz="1100" b="1" dirty="0">
                  <a:latin typeface="Proxima Nova"/>
                  <a:ea typeface="Proxima Nova"/>
                  <a:cs typeface="Proxima Nova"/>
                  <a:sym typeface="Proxima Nova"/>
                </a:endParaRPr>
              </a:p>
            </p:txBody>
          </p:sp>
        </p:grpSp>
        <p:sp>
          <p:nvSpPr>
            <p:cNvPr id="464" name="Google Shape;464;p15"/>
            <p:cNvSpPr txBox="1"/>
            <p:nvPr/>
          </p:nvSpPr>
          <p:spPr>
            <a:xfrm>
              <a:off x="227838" y="6509575"/>
              <a:ext cx="7312200" cy="8619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Keep the patient’s literacy level in mind during the visit. They may require assistance reading and/or understanding written materials, understanding verbal instructions or information, or completing medical forms you give them. Flag for clinician to keep in mind during visit.</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N/A</a:t>
              </a:r>
              <a:endParaRPr sz="1100">
                <a:solidFill>
                  <a:schemeClr val="dk1"/>
                </a:solidFill>
                <a:latin typeface="Proxima Nova"/>
                <a:ea typeface="Proxima Nova"/>
                <a:cs typeface="Proxima Nova"/>
                <a:sym typeface="Proxima Nova"/>
              </a:endParaRPr>
            </a:p>
          </p:txBody>
        </p:sp>
      </p:grpSp>
      <p:grpSp>
        <p:nvGrpSpPr>
          <p:cNvPr id="465" name="Google Shape;465;p15"/>
          <p:cNvGrpSpPr/>
          <p:nvPr/>
        </p:nvGrpSpPr>
        <p:grpSpPr>
          <a:xfrm>
            <a:off x="224838" y="7747225"/>
            <a:ext cx="7322700" cy="2001775"/>
            <a:chOff x="224838" y="7747225"/>
            <a:chExt cx="7322700" cy="2001775"/>
          </a:xfrm>
        </p:grpSpPr>
        <p:sp>
          <p:nvSpPr>
            <p:cNvPr id="466" name="Google Shape;466;p15"/>
            <p:cNvSpPr txBox="1"/>
            <p:nvPr/>
          </p:nvSpPr>
          <p:spPr>
            <a:xfrm>
              <a:off x="227850" y="7747225"/>
              <a:ext cx="6878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rgbClr val="000000"/>
                  </a:solidFill>
                  <a:latin typeface="Proxima Nova"/>
                  <a:ea typeface="Proxima Nova"/>
                  <a:cs typeface="Proxima Nova"/>
                  <a:sym typeface="Proxima Nova"/>
                </a:rPr>
                <a:t>7. Do you </a:t>
              </a:r>
              <a:r>
                <a:rPr lang="en" sz="1100" b="1">
                  <a:latin typeface="Proxima Nova"/>
                  <a:ea typeface="Proxima Nova"/>
                  <a:cs typeface="Proxima Nova"/>
                  <a:sym typeface="Proxima Nova"/>
                </a:rPr>
                <a:t>use any of these products</a:t>
              </a:r>
              <a:r>
                <a:rPr lang="en" sz="1100" b="1">
                  <a:solidFill>
                    <a:srgbClr val="000000"/>
                  </a:solidFill>
                  <a:latin typeface="Proxima Nova"/>
                  <a:ea typeface="Proxima Nova"/>
                  <a:cs typeface="Proxima Nova"/>
                  <a:sym typeface="Proxima Nova"/>
                </a:rPr>
                <a:t>?</a:t>
              </a:r>
              <a:endParaRPr sz="1300"/>
            </a:p>
          </p:txBody>
        </p:sp>
        <p:sp>
          <p:nvSpPr>
            <p:cNvPr id="467" name="Google Shape;467;p15"/>
            <p:cNvSpPr txBox="1"/>
            <p:nvPr/>
          </p:nvSpPr>
          <p:spPr>
            <a:xfrm>
              <a:off x="224838" y="8089399"/>
              <a:ext cx="7318200" cy="6927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Clarify which tobacco products the patient uses for the medical record. Flag answer for clinician to discuss during visit.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N/A </a:t>
              </a:r>
              <a:endParaRPr sz="1100">
                <a:solidFill>
                  <a:schemeClr val="dk1"/>
                </a:solidFill>
                <a:latin typeface="Proxima Nova"/>
                <a:ea typeface="Proxima Nova"/>
                <a:cs typeface="Proxima Nova"/>
                <a:sym typeface="Proxima Nova"/>
              </a:endParaRPr>
            </a:p>
          </p:txBody>
        </p:sp>
        <p:sp>
          <p:nvSpPr>
            <p:cNvPr id="468" name="Google Shape;468;p15"/>
            <p:cNvSpPr txBox="1"/>
            <p:nvPr/>
          </p:nvSpPr>
          <p:spPr>
            <a:xfrm>
              <a:off x="592400" y="8743375"/>
              <a:ext cx="2654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Are you interested in attempting to quit?</a:t>
              </a:r>
              <a:endParaRPr sz="1100">
                <a:latin typeface="Proxima Nova"/>
                <a:ea typeface="Proxima Nova"/>
                <a:cs typeface="Proxima Nova"/>
                <a:sym typeface="Proxima Nova"/>
              </a:endParaRPr>
            </a:p>
          </p:txBody>
        </p:sp>
        <p:sp>
          <p:nvSpPr>
            <p:cNvPr id="469" name="Google Shape;469;p15"/>
            <p:cNvSpPr txBox="1"/>
            <p:nvPr/>
          </p:nvSpPr>
          <p:spPr>
            <a:xfrm>
              <a:off x="229338" y="9056300"/>
              <a:ext cx="7318200" cy="6927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Ask “Would you like a referral to a program to help you stop smoking?”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smoking cessation program.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patients to _________________________________ </a:t>
              </a:r>
              <a:r>
                <a:rPr lang="en" sz="1100">
                  <a:solidFill>
                    <a:srgbClr val="4285F4"/>
                  </a:solidFill>
                  <a:latin typeface="Proxima Nova"/>
                  <a:ea typeface="Proxima Nova"/>
                  <a:cs typeface="Proxima Nova"/>
                  <a:sym typeface="Proxima Nova"/>
                </a:rPr>
                <a:t>[smoking cessation referral]</a:t>
              </a:r>
              <a:r>
                <a:rPr lang="en" sz="1100">
                  <a:solidFill>
                    <a:schemeClr val="dk1"/>
                  </a:solidFill>
                  <a:latin typeface="Proxima Nova"/>
                  <a:ea typeface="Proxima Nova"/>
                  <a:cs typeface="Proxima Nova"/>
                  <a:sym typeface="Proxima Nova"/>
                </a:rPr>
                <a:t>.</a:t>
              </a:r>
              <a:endParaRPr sz="1100">
                <a:solidFill>
                  <a:schemeClr val="dk1"/>
                </a:solidFill>
                <a:latin typeface="Proxima Nova"/>
                <a:ea typeface="Proxima Nova"/>
                <a:cs typeface="Proxima Nova"/>
                <a:sym typeface="Proxima Nova"/>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grpSp>
        <p:nvGrpSpPr>
          <p:cNvPr id="474" name="Google Shape;474;p16"/>
          <p:cNvGrpSpPr/>
          <p:nvPr/>
        </p:nvGrpSpPr>
        <p:grpSpPr>
          <a:xfrm>
            <a:off x="157088" y="108088"/>
            <a:ext cx="7344863" cy="2861487"/>
            <a:chOff x="143925" y="6025"/>
            <a:chExt cx="7344863" cy="2861487"/>
          </a:xfrm>
        </p:grpSpPr>
        <p:sp>
          <p:nvSpPr>
            <p:cNvPr id="475" name="Google Shape;475;p16"/>
            <p:cNvSpPr txBox="1"/>
            <p:nvPr/>
          </p:nvSpPr>
          <p:spPr>
            <a:xfrm>
              <a:off x="143925" y="6025"/>
              <a:ext cx="72621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8. How often do you drink alcohol?</a:t>
              </a:r>
              <a:endParaRPr sz="1100" b="1">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9. How often do you have four or more alcoholic drinks on one occasion?</a:t>
              </a:r>
              <a:endParaRPr sz="1100" b="1">
                <a:solidFill>
                  <a:schemeClr val="dk1"/>
                </a:solidFill>
                <a:latin typeface="Proxima Nova"/>
                <a:ea typeface="Proxima Nova"/>
                <a:cs typeface="Proxima Nova"/>
                <a:sym typeface="Proxima Nova"/>
              </a:endParaRPr>
            </a:p>
            <a:p>
              <a:pPr marL="0" lvl="0" indent="0" algn="l" rtl="0">
                <a:spcBef>
                  <a:spcPts val="0"/>
                </a:spcBef>
                <a:spcAft>
                  <a:spcPts val="0"/>
                </a:spcAft>
                <a:buClr>
                  <a:schemeClr val="dk1"/>
                </a:buClr>
                <a:buSzPts val="1100"/>
                <a:buFont typeface="Arial"/>
                <a:buNone/>
              </a:pPr>
              <a:r>
                <a:rPr lang="en" sz="1100" b="1">
                  <a:solidFill>
                    <a:schemeClr val="dk1"/>
                  </a:solidFill>
                  <a:latin typeface="Proxima Nova"/>
                  <a:ea typeface="Proxima Nova"/>
                  <a:cs typeface="Proxima Nova"/>
                  <a:sym typeface="Proxima Nova"/>
                </a:rPr>
                <a:t>10. How many alcoholic drinks do you have on a typical day when you are drinking?</a:t>
              </a:r>
              <a:endParaRPr sz="1100" b="1">
                <a:solidFill>
                  <a:schemeClr val="dk1"/>
                </a:solidFill>
                <a:latin typeface="Proxima Nova"/>
                <a:ea typeface="Proxima Nova"/>
                <a:cs typeface="Proxima Nova"/>
                <a:sym typeface="Proxima Nova"/>
              </a:endParaRPr>
            </a:p>
          </p:txBody>
        </p:sp>
        <p:sp>
          <p:nvSpPr>
            <p:cNvPr id="476" name="Google Shape;476;p16"/>
            <p:cNvSpPr txBox="1"/>
            <p:nvPr/>
          </p:nvSpPr>
          <p:spPr>
            <a:xfrm>
              <a:off x="170588" y="651112"/>
              <a:ext cx="7318200" cy="22164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Flag the positive screen (</a:t>
              </a:r>
              <a:r>
                <a:rPr lang="en" sz="1100" b="1">
                  <a:solidFill>
                    <a:srgbClr val="FF0000"/>
                  </a:solidFill>
                  <a:latin typeface="Proxima Nova"/>
                  <a:ea typeface="Proxima Nova"/>
                  <a:cs typeface="Proxima Nova"/>
                  <a:sym typeface="Proxima Nova"/>
                </a:rPr>
                <a:t>red</a:t>
              </a:r>
              <a:r>
                <a:rPr lang="en" sz="1100">
                  <a:solidFill>
                    <a:schemeClr val="dk1"/>
                  </a:solidFill>
                  <a:latin typeface="Proxima Nova"/>
                  <a:ea typeface="Proxima Nova"/>
                  <a:cs typeface="Proxima Nova"/>
                  <a:sym typeface="Proxima Nova"/>
                </a:rPr>
                <a:t> answers to any and/or all of questions 8, 9, and 10) for clinician to discuss during visit.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Clinician response:</a:t>
              </a:r>
              <a:r>
                <a:rPr lang="en" sz="1100">
                  <a:solidFill>
                    <a:schemeClr val="dk1"/>
                  </a:solidFill>
                  <a:latin typeface="Proxima Nova"/>
                  <a:ea typeface="Proxima Nova"/>
                  <a:cs typeface="Proxima Nova"/>
                  <a:sym typeface="Proxima Nova"/>
                </a:rPr>
                <a:t> Ask “How do you feel about your alcohol consumption? Would you like any help to reduce your alcohol use?”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alcohol treatment/recovery resources. If you engage a patient in a discussion about their alcohol consumption, you may choose to use these questions as a guide:</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How often during the last year have you found that you were not able to stop drinking once you had started?</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How often during the last year have you not been able to do what was normally expected of you because of drinking?</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How often during the last year have you been unable to remember what happened the night before because of your drinking?</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Has your drinking negatively impacted your relationships with the people close to you?</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patients to _________________________________</a:t>
              </a:r>
              <a:r>
                <a:rPr lang="en" sz="1100">
                  <a:solidFill>
                    <a:srgbClr val="FF0000"/>
                  </a:solidFill>
                  <a:latin typeface="Proxima Nova"/>
                  <a:ea typeface="Proxima Nova"/>
                  <a:cs typeface="Proxima Nova"/>
                  <a:sym typeface="Proxima Nova"/>
                </a:rPr>
                <a:t> </a:t>
              </a:r>
              <a:r>
                <a:rPr lang="en" sz="1100">
                  <a:solidFill>
                    <a:srgbClr val="4285F4"/>
                  </a:solidFill>
                  <a:latin typeface="Proxima Nova"/>
                  <a:ea typeface="Proxima Nova"/>
                  <a:cs typeface="Proxima Nova"/>
                  <a:sym typeface="Proxima Nova"/>
                </a:rPr>
                <a:t>[alcohol treatment/recovery resources]</a:t>
              </a:r>
              <a:r>
                <a:rPr lang="en" sz="1100">
                  <a:solidFill>
                    <a:schemeClr val="dk1"/>
                  </a:solidFill>
                  <a:latin typeface="Proxima Nova"/>
                  <a:ea typeface="Proxima Nova"/>
                  <a:cs typeface="Proxima Nova"/>
                  <a:sym typeface="Proxima Nova"/>
                </a:rPr>
                <a:t>.</a:t>
              </a:r>
              <a:endParaRPr sz="1100">
                <a:solidFill>
                  <a:schemeClr val="dk1"/>
                </a:solidFill>
                <a:latin typeface="Proxima Nova"/>
                <a:ea typeface="Proxima Nova"/>
                <a:cs typeface="Proxima Nova"/>
                <a:sym typeface="Proxima Nova"/>
              </a:endParaRPr>
            </a:p>
          </p:txBody>
        </p:sp>
      </p:grpSp>
      <p:grpSp>
        <p:nvGrpSpPr>
          <p:cNvPr id="477" name="Google Shape;477;p16"/>
          <p:cNvGrpSpPr/>
          <p:nvPr/>
        </p:nvGrpSpPr>
        <p:grpSpPr>
          <a:xfrm>
            <a:off x="157088" y="2969561"/>
            <a:ext cx="7328675" cy="967591"/>
            <a:chOff x="171825" y="2915122"/>
            <a:chExt cx="7328675" cy="967591"/>
          </a:xfrm>
        </p:grpSpPr>
        <p:sp>
          <p:nvSpPr>
            <p:cNvPr id="478" name="Google Shape;478;p16"/>
            <p:cNvSpPr txBox="1"/>
            <p:nvPr/>
          </p:nvSpPr>
          <p:spPr>
            <a:xfrm>
              <a:off x="171825" y="2915122"/>
              <a:ext cx="72063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11. Have you ever been in treatment for an alcohol problem?</a:t>
              </a:r>
              <a:endParaRPr sz="1100" b="1">
                <a:latin typeface="Proxima Nova"/>
                <a:ea typeface="Proxima Nova"/>
                <a:cs typeface="Proxima Nova"/>
                <a:sym typeface="Proxima Nova"/>
              </a:endParaRPr>
            </a:p>
            <a:p>
              <a:pPr marL="0" lvl="0" indent="0" algn="l" rtl="0">
                <a:spcBef>
                  <a:spcPts val="0"/>
                </a:spcBef>
                <a:spcAft>
                  <a:spcPts val="0"/>
                </a:spcAft>
                <a:buClr>
                  <a:schemeClr val="dk1"/>
                </a:buClr>
                <a:buSzPts val="1100"/>
                <a:buFont typeface="Arial"/>
                <a:buNone/>
              </a:pPr>
              <a:r>
                <a:rPr lang="en" sz="1100" b="1">
                  <a:solidFill>
                    <a:schemeClr val="dk1"/>
                  </a:solidFill>
                  <a:latin typeface="Proxima Nova"/>
                  <a:ea typeface="Proxima Nova"/>
                  <a:cs typeface="Proxima Nova"/>
                  <a:sym typeface="Proxima Nova"/>
                </a:rPr>
                <a:t>12. Are you currently in recovery for alcohol or substance use?</a:t>
              </a:r>
              <a:endParaRPr sz="1100" b="1">
                <a:latin typeface="Proxima Nova"/>
                <a:ea typeface="Proxima Nova"/>
                <a:cs typeface="Proxima Nova"/>
                <a:sym typeface="Proxima Nova"/>
              </a:endParaRPr>
            </a:p>
          </p:txBody>
        </p:sp>
        <p:sp>
          <p:nvSpPr>
            <p:cNvPr id="479" name="Google Shape;479;p16"/>
            <p:cNvSpPr txBox="1"/>
            <p:nvPr/>
          </p:nvSpPr>
          <p:spPr>
            <a:xfrm>
              <a:off x="185300" y="3359513"/>
              <a:ext cx="7315200" cy="5232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Flag answers for clinician to discuss during visit.</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N/A</a:t>
              </a:r>
              <a:endParaRPr sz="1100">
                <a:solidFill>
                  <a:schemeClr val="dk1"/>
                </a:solidFill>
                <a:latin typeface="Proxima Nova"/>
                <a:ea typeface="Proxima Nova"/>
                <a:cs typeface="Proxima Nova"/>
                <a:sym typeface="Proxima Nova"/>
              </a:endParaRPr>
            </a:p>
          </p:txBody>
        </p:sp>
      </p:grpSp>
      <p:grpSp>
        <p:nvGrpSpPr>
          <p:cNvPr id="480" name="Google Shape;480;p16"/>
          <p:cNvGrpSpPr/>
          <p:nvPr/>
        </p:nvGrpSpPr>
        <p:grpSpPr>
          <a:xfrm>
            <a:off x="157075" y="3937138"/>
            <a:ext cx="7371600" cy="2656126"/>
            <a:chOff x="171825" y="4068361"/>
            <a:chExt cx="7371600" cy="2656126"/>
          </a:xfrm>
        </p:grpSpPr>
        <p:sp>
          <p:nvSpPr>
            <p:cNvPr id="481" name="Google Shape;481;p16"/>
            <p:cNvSpPr txBox="1"/>
            <p:nvPr/>
          </p:nvSpPr>
          <p:spPr>
            <a:xfrm>
              <a:off x="171825" y="4068361"/>
              <a:ext cx="73716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13. In the past year, have you used a recreational drug or used a prescription medication for non-medical reasons (including marijuana)?</a:t>
              </a:r>
              <a:endParaRPr sz="1100" b="1">
                <a:latin typeface="Proxima Nova"/>
                <a:ea typeface="Proxima Nova"/>
                <a:cs typeface="Proxima Nova"/>
                <a:sym typeface="Proxima Nova"/>
              </a:endParaRPr>
            </a:p>
          </p:txBody>
        </p:sp>
        <p:sp>
          <p:nvSpPr>
            <p:cNvPr id="482" name="Google Shape;482;p16"/>
            <p:cNvSpPr txBox="1"/>
            <p:nvPr/>
          </p:nvSpPr>
          <p:spPr>
            <a:xfrm>
              <a:off x="177075" y="4508088"/>
              <a:ext cx="7318200" cy="22164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Flag the positive screen for the clinician to discuss during visit.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Clinician response:</a:t>
              </a:r>
              <a:r>
                <a:rPr lang="en" sz="1100">
                  <a:solidFill>
                    <a:schemeClr val="dk1"/>
                  </a:solidFill>
                  <a:latin typeface="Proxima Nova"/>
                  <a:ea typeface="Proxima Nova"/>
                  <a:cs typeface="Proxima Nova"/>
                  <a:sym typeface="Proxima Nova"/>
                </a:rPr>
                <a:t> Ask “How do you feel about your substance use? Would you like any help to reduce your substance use?”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substance use treatment/recovery resources. If you engage a patient in a discussion about their substance use, you may choose to use these questions as a guide:</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Have you used substances other than those required for medical reasons?</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Do you use more than one substance at a time?</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Are you unable to stop using substances when you want to?</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Have you ever had blackouts or flashbacks as a result of substance use?</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Has your substance use negatively impacted your relationships with the people close to you?</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Have you ever experienced withdrawal symptoms (felt sick) when you stopped taking substances?</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Have you ever had medical problems due to your substance use (e.g., memory loss, hepatitis, convulsions)?</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patients to _________________________________</a:t>
              </a:r>
              <a:r>
                <a:rPr lang="en" sz="1100">
                  <a:solidFill>
                    <a:srgbClr val="FF0000"/>
                  </a:solidFill>
                  <a:latin typeface="Proxima Nova"/>
                  <a:ea typeface="Proxima Nova"/>
                  <a:cs typeface="Proxima Nova"/>
                  <a:sym typeface="Proxima Nova"/>
                </a:rPr>
                <a:t> </a:t>
              </a:r>
              <a:r>
                <a:rPr lang="en" sz="1100">
                  <a:solidFill>
                    <a:srgbClr val="4285F4"/>
                  </a:solidFill>
                  <a:latin typeface="Proxima Nova"/>
                  <a:ea typeface="Proxima Nova"/>
                  <a:cs typeface="Proxima Nova"/>
                  <a:sym typeface="Proxima Nova"/>
                </a:rPr>
                <a:t>[substance use treatment/recovery resources]</a:t>
              </a:r>
              <a:r>
                <a:rPr lang="en" sz="1100">
                  <a:solidFill>
                    <a:schemeClr val="dk1"/>
                  </a:solidFill>
                  <a:latin typeface="Proxima Nova"/>
                  <a:ea typeface="Proxima Nova"/>
                  <a:cs typeface="Proxima Nova"/>
                  <a:sym typeface="Proxima Nova"/>
                </a:rPr>
                <a:t>.</a:t>
              </a:r>
              <a:endParaRPr sz="1100">
                <a:solidFill>
                  <a:schemeClr val="dk1"/>
                </a:solidFill>
                <a:latin typeface="Proxima Nova"/>
                <a:ea typeface="Proxima Nova"/>
                <a:cs typeface="Proxima Nova"/>
                <a:sym typeface="Proxima Nova"/>
              </a:endParaRPr>
            </a:p>
          </p:txBody>
        </p:sp>
      </p:grpSp>
      <p:sp>
        <p:nvSpPr>
          <p:cNvPr id="483" name="Google Shape;483;p16"/>
          <p:cNvSpPr txBox="1"/>
          <p:nvPr/>
        </p:nvSpPr>
        <p:spPr>
          <a:xfrm>
            <a:off x="7423800" y="51600"/>
            <a:ext cx="240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4</a:t>
            </a:r>
            <a:endParaRPr sz="1100">
              <a:latin typeface="Proxima Nova"/>
              <a:ea typeface="Proxima Nova"/>
              <a:cs typeface="Proxima Nova"/>
              <a:sym typeface="Proxima Nova"/>
            </a:endParaRPr>
          </a:p>
        </p:txBody>
      </p:sp>
      <p:grpSp>
        <p:nvGrpSpPr>
          <p:cNvPr id="484" name="Google Shape;484;p16"/>
          <p:cNvGrpSpPr/>
          <p:nvPr/>
        </p:nvGrpSpPr>
        <p:grpSpPr>
          <a:xfrm>
            <a:off x="141975" y="6574013"/>
            <a:ext cx="7401825" cy="3376300"/>
            <a:chOff x="171825" y="6619725"/>
            <a:chExt cx="7401825" cy="3376300"/>
          </a:xfrm>
        </p:grpSpPr>
        <p:sp>
          <p:nvSpPr>
            <p:cNvPr id="485" name="Google Shape;485;p16"/>
            <p:cNvSpPr txBox="1"/>
            <p:nvPr/>
          </p:nvSpPr>
          <p:spPr>
            <a:xfrm>
              <a:off x="171825" y="6619725"/>
              <a:ext cx="3324036"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 14. Little interest or pleasure in doing things</a:t>
              </a:r>
              <a:endParaRPr sz="1100" b="1" dirty="0">
                <a:latin typeface="Proxima Nova"/>
                <a:ea typeface="Proxima Nova"/>
                <a:cs typeface="Proxima Nova"/>
                <a:sym typeface="Proxima Nova"/>
              </a:endParaRPr>
            </a:p>
            <a:p>
              <a:pPr marL="0" lvl="0" indent="0" algn="l" rtl="0">
                <a:spcBef>
                  <a:spcPts val="0"/>
                </a:spcBef>
                <a:spcAft>
                  <a:spcPts val="0"/>
                </a:spcAft>
                <a:buClr>
                  <a:schemeClr val="dk1"/>
                </a:buClr>
                <a:buSzPts val="1100"/>
                <a:buFont typeface="Arial"/>
                <a:buNone/>
              </a:pPr>
              <a:r>
                <a:rPr lang="en" sz="1100" b="1" dirty="0">
                  <a:solidFill>
                    <a:schemeClr val="dk1"/>
                  </a:solidFill>
                  <a:latin typeface="Proxima Nova"/>
                  <a:ea typeface="Proxima Nova"/>
                  <a:cs typeface="Proxima Nova"/>
                  <a:sym typeface="Proxima Nova"/>
                </a:rPr>
                <a:t> 15. Feeling down, depressed, or hopeless</a:t>
              </a:r>
              <a:endParaRPr sz="1100" b="1" dirty="0">
                <a:latin typeface="Proxima Nova"/>
                <a:ea typeface="Proxima Nova"/>
                <a:cs typeface="Proxima Nova"/>
                <a:sym typeface="Proxima Nova"/>
              </a:endParaRPr>
            </a:p>
          </p:txBody>
        </p:sp>
        <p:sp>
          <p:nvSpPr>
            <p:cNvPr id="486" name="Google Shape;486;p16"/>
            <p:cNvSpPr txBox="1"/>
            <p:nvPr/>
          </p:nvSpPr>
          <p:spPr>
            <a:xfrm>
              <a:off x="198750" y="7102225"/>
              <a:ext cx="7374900" cy="28938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Flag the positive screen (</a:t>
              </a:r>
              <a:r>
                <a:rPr lang="en" sz="1100" b="1">
                  <a:solidFill>
                    <a:srgbClr val="FF0000"/>
                  </a:solidFill>
                  <a:latin typeface="Proxima Nova"/>
                  <a:ea typeface="Proxima Nova"/>
                  <a:cs typeface="Proxima Nova"/>
                  <a:sym typeface="Proxima Nova"/>
                </a:rPr>
                <a:t>red</a:t>
              </a:r>
              <a:r>
                <a:rPr lang="en" sz="1100">
                  <a:solidFill>
                    <a:schemeClr val="dk1"/>
                  </a:solidFill>
                  <a:latin typeface="Proxima Nova"/>
                  <a:ea typeface="Proxima Nova"/>
                  <a:cs typeface="Proxima Nova"/>
                  <a:sym typeface="Proxima Nova"/>
                </a:rPr>
                <a:t> answers to 14 and/or 15) for the clinician to discuss during visit.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Clinician response:</a:t>
              </a:r>
              <a:r>
                <a:rPr lang="en" sz="1100">
                  <a:solidFill>
                    <a:schemeClr val="dk1"/>
                  </a:solidFill>
                  <a:latin typeface="Proxima Nova"/>
                  <a:ea typeface="Proxima Nova"/>
                  <a:cs typeface="Proxima Nova"/>
                  <a:sym typeface="Proxima Nova"/>
                </a:rPr>
                <a:t> Ask the patient about their mental health. Focus on asking about immediate safety (i.e. do they have any thoughts of harming themselves or others). Ask “Are you currently seeing a therapist/getting help from someone? Would you like a referral to a therapist?”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mental health services. If you engage a patient in a discussion about their mental health, you may choose to use these questions as a guide:</a:t>
              </a:r>
              <a:endParaRPr sz="1100">
                <a:solidFill>
                  <a:schemeClr val="dk1"/>
                </a:solidFill>
                <a:latin typeface="Proxima Nova"/>
                <a:ea typeface="Proxima Nova"/>
                <a:cs typeface="Proxima Nova"/>
                <a:sym typeface="Proxima Nova"/>
              </a:endParaRPr>
            </a:p>
            <a:p>
              <a:pPr marL="457200" lvl="0"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Over the last 2 weeks, how often have you:</a:t>
              </a:r>
              <a:endParaRPr sz="1100">
                <a:solidFill>
                  <a:schemeClr val="dk1"/>
                </a:solidFill>
                <a:latin typeface="Proxima Nova"/>
                <a:ea typeface="Proxima Nova"/>
                <a:cs typeface="Proxima Nova"/>
                <a:sym typeface="Proxima Nova"/>
              </a:endParaRPr>
            </a:p>
            <a:p>
              <a:pPr marL="914400" lvl="1"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Had trouble falling asleep, staying asleep, or sleeping too much</a:t>
              </a:r>
              <a:endParaRPr sz="1100">
                <a:solidFill>
                  <a:schemeClr val="dk1"/>
                </a:solidFill>
                <a:latin typeface="Proxima Nova"/>
                <a:ea typeface="Proxima Nova"/>
                <a:cs typeface="Proxima Nova"/>
                <a:sym typeface="Proxima Nova"/>
              </a:endParaRPr>
            </a:p>
            <a:p>
              <a:pPr marL="914400" lvl="1"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Felt tired or had little energy</a:t>
              </a:r>
              <a:endParaRPr sz="1100">
                <a:solidFill>
                  <a:schemeClr val="dk1"/>
                </a:solidFill>
                <a:latin typeface="Proxima Nova"/>
                <a:ea typeface="Proxima Nova"/>
                <a:cs typeface="Proxima Nova"/>
                <a:sym typeface="Proxima Nova"/>
              </a:endParaRPr>
            </a:p>
            <a:p>
              <a:pPr marL="914400" lvl="1"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Had poor appetite or overate</a:t>
              </a:r>
              <a:endParaRPr sz="1100">
                <a:solidFill>
                  <a:schemeClr val="dk1"/>
                </a:solidFill>
                <a:latin typeface="Proxima Nova"/>
                <a:ea typeface="Proxima Nova"/>
                <a:cs typeface="Proxima Nova"/>
                <a:sym typeface="Proxima Nova"/>
              </a:endParaRPr>
            </a:p>
            <a:p>
              <a:pPr marL="914400" lvl="1"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Felt bad about yourself or that you have let yourself or your family down</a:t>
              </a:r>
              <a:endParaRPr sz="1100">
                <a:solidFill>
                  <a:schemeClr val="dk1"/>
                </a:solidFill>
                <a:latin typeface="Proxima Nova"/>
                <a:ea typeface="Proxima Nova"/>
                <a:cs typeface="Proxima Nova"/>
                <a:sym typeface="Proxima Nova"/>
              </a:endParaRPr>
            </a:p>
            <a:p>
              <a:pPr marL="914400" lvl="1"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Had trouble concentrating on things, such as reading the newspaper or watching television</a:t>
              </a:r>
              <a:endParaRPr sz="1100">
                <a:solidFill>
                  <a:schemeClr val="dk1"/>
                </a:solidFill>
                <a:latin typeface="Proxima Nova"/>
                <a:ea typeface="Proxima Nova"/>
                <a:cs typeface="Proxima Nova"/>
                <a:sym typeface="Proxima Nova"/>
              </a:endParaRPr>
            </a:p>
            <a:p>
              <a:pPr marL="914400" lvl="1"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Moved or spoke so slowly that other people could have noticed. Or, the opposite - were so fidgety or restless that you moved around a lot more than usual</a:t>
              </a:r>
              <a:endParaRPr sz="1100">
                <a:solidFill>
                  <a:schemeClr val="dk1"/>
                </a:solidFill>
                <a:latin typeface="Proxima Nova"/>
                <a:ea typeface="Proxima Nova"/>
                <a:cs typeface="Proxima Nova"/>
                <a:sym typeface="Proxima Nova"/>
              </a:endParaRPr>
            </a:p>
            <a:p>
              <a:pPr marL="914400" lvl="1" indent="-298450" algn="l" rtl="0">
                <a:spcBef>
                  <a:spcPts val="0"/>
                </a:spcBef>
                <a:spcAft>
                  <a:spcPts val="0"/>
                </a:spcAft>
                <a:buClr>
                  <a:schemeClr val="dk1"/>
                </a:buClr>
                <a:buSzPts val="1100"/>
                <a:buFont typeface="Proxima Nova"/>
                <a:buChar char="-"/>
              </a:pPr>
              <a:r>
                <a:rPr lang="en" sz="1100">
                  <a:solidFill>
                    <a:schemeClr val="dk1"/>
                  </a:solidFill>
                  <a:latin typeface="Proxima Nova"/>
                  <a:ea typeface="Proxima Nova"/>
                  <a:cs typeface="Proxima Nova"/>
                  <a:sym typeface="Proxima Nova"/>
                </a:rPr>
                <a:t>Had thoughts that you would be better dead or of hurting yourself in some way</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patients to _________________________________</a:t>
              </a:r>
              <a:r>
                <a:rPr lang="en" sz="1100">
                  <a:solidFill>
                    <a:srgbClr val="FF0000"/>
                  </a:solidFill>
                  <a:latin typeface="Proxima Nova"/>
                  <a:ea typeface="Proxima Nova"/>
                  <a:cs typeface="Proxima Nova"/>
                  <a:sym typeface="Proxima Nova"/>
                </a:rPr>
                <a:t> </a:t>
              </a:r>
              <a:r>
                <a:rPr lang="en" sz="1100">
                  <a:solidFill>
                    <a:srgbClr val="4285F4"/>
                  </a:solidFill>
                  <a:latin typeface="Proxima Nova"/>
                  <a:ea typeface="Proxima Nova"/>
                  <a:cs typeface="Proxima Nova"/>
                  <a:sym typeface="Proxima Nova"/>
                </a:rPr>
                <a:t>[mental health services].</a:t>
              </a:r>
              <a:endParaRPr sz="1100">
                <a:solidFill>
                  <a:srgbClr val="4285F4"/>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For emergent safety concerns: </a:t>
              </a:r>
              <a:r>
                <a:rPr lang="en" sz="1100">
                  <a:solidFill>
                    <a:schemeClr val="dk1"/>
                  </a:solidFill>
                  <a:latin typeface="Proxima Nova"/>
                  <a:ea typeface="Proxima Nova"/>
                  <a:cs typeface="Proxima Nova"/>
                  <a:sym typeface="Proxima Nova"/>
                </a:rPr>
                <a:t>_________________________________ </a:t>
              </a:r>
              <a:r>
                <a:rPr lang="en" sz="1100">
                  <a:solidFill>
                    <a:srgbClr val="4285F4"/>
                  </a:solidFill>
                  <a:latin typeface="Proxima Nova"/>
                  <a:ea typeface="Proxima Nova"/>
                  <a:cs typeface="Proxima Nova"/>
                  <a:sym typeface="Proxima Nova"/>
                </a:rPr>
                <a:t>[emergency mental health resources].</a:t>
              </a:r>
              <a:endParaRPr sz="1100">
                <a:solidFill>
                  <a:srgbClr val="4285F4"/>
                </a:solidFill>
                <a:latin typeface="Proxima Nova"/>
                <a:ea typeface="Proxima Nova"/>
                <a:cs typeface="Proxima Nova"/>
                <a:sym typeface="Proxima Nova"/>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grpSp>
        <p:nvGrpSpPr>
          <p:cNvPr id="491" name="Google Shape;491;p17"/>
          <p:cNvGrpSpPr/>
          <p:nvPr/>
        </p:nvGrpSpPr>
        <p:grpSpPr>
          <a:xfrm>
            <a:off x="227100" y="228600"/>
            <a:ext cx="7318200" cy="1342038"/>
            <a:chOff x="227100" y="228600"/>
            <a:chExt cx="7318200" cy="1342038"/>
          </a:xfrm>
        </p:grpSpPr>
        <p:sp>
          <p:nvSpPr>
            <p:cNvPr id="492" name="Google Shape;492;p17"/>
            <p:cNvSpPr txBox="1"/>
            <p:nvPr/>
          </p:nvSpPr>
          <p:spPr>
            <a:xfrm>
              <a:off x="231600" y="228600"/>
              <a:ext cx="7045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a:latin typeface="Proxima Nova"/>
                  <a:ea typeface="Proxima Nova"/>
                  <a:cs typeface="Proxima Nova"/>
                  <a:sym typeface="Proxima Nova"/>
                </a:rPr>
                <a:t>16. In the next two months, are you worried that you may not have stable housing?</a:t>
              </a:r>
              <a:endParaRPr sz="1100" b="1">
                <a:latin typeface="Proxima Nova"/>
                <a:ea typeface="Proxima Nova"/>
                <a:cs typeface="Proxima Nova"/>
                <a:sym typeface="Proxima Nova"/>
              </a:endParaRPr>
            </a:p>
            <a:p>
              <a:pPr marL="0" lvl="0" indent="0" algn="l" rtl="0">
                <a:spcBef>
                  <a:spcPts val="0"/>
                </a:spcBef>
                <a:spcAft>
                  <a:spcPts val="0"/>
                </a:spcAft>
                <a:buNone/>
              </a:pPr>
              <a:r>
                <a:rPr lang="en" sz="1100" b="1">
                  <a:latin typeface="Proxima Nova"/>
                  <a:ea typeface="Proxima Nova"/>
                  <a:cs typeface="Proxima Nova"/>
                  <a:sym typeface="Proxima Nova"/>
                </a:rPr>
                <a:t>17. </a:t>
              </a:r>
              <a:r>
                <a:rPr lang="en" sz="1100" b="1" i="1">
                  <a:latin typeface="Proxima Nova"/>
                  <a:ea typeface="Proxima Nova"/>
                  <a:cs typeface="Proxima Nova"/>
                  <a:sym typeface="Proxima Nova"/>
                </a:rPr>
                <a:t>Think about the place you live. </a:t>
              </a:r>
              <a:r>
                <a:rPr lang="en" sz="1100" b="1">
                  <a:latin typeface="Proxima Nova"/>
                  <a:ea typeface="Proxima Nova"/>
                  <a:cs typeface="Proxima Nova"/>
                  <a:sym typeface="Proxima Nova"/>
                </a:rPr>
                <a:t>Do you have any problems with the following? (check all that apply)</a:t>
              </a:r>
              <a:endParaRPr sz="1100" b="1">
                <a:latin typeface="Proxima Nova"/>
                <a:ea typeface="Proxima Nova"/>
                <a:cs typeface="Proxima Nova"/>
                <a:sym typeface="Proxima Nova"/>
              </a:endParaRPr>
            </a:p>
          </p:txBody>
        </p:sp>
        <p:sp>
          <p:nvSpPr>
            <p:cNvPr id="493" name="Google Shape;493;p17"/>
            <p:cNvSpPr txBox="1"/>
            <p:nvPr/>
          </p:nvSpPr>
          <p:spPr>
            <a:xfrm>
              <a:off x="227100" y="708738"/>
              <a:ext cx="7318200" cy="8619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Ask “Tell me more about your housing situation” to learn more information. Flag answers for clinician to discuss during visit. Ask “Would you like a referral to housing resources?”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refer to housing resources and/or tenants rights organizations based on need. </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patients to _________________________________</a:t>
              </a:r>
              <a:r>
                <a:rPr lang="en" sz="1100">
                  <a:solidFill>
                    <a:srgbClr val="FF0000"/>
                  </a:solidFill>
                  <a:latin typeface="Proxima Nova"/>
                  <a:ea typeface="Proxima Nova"/>
                  <a:cs typeface="Proxima Nova"/>
                  <a:sym typeface="Proxima Nova"/>
                </a:rPr>
                <a:t> </a:t>
              </a:r>
              <a:r>
                <a:rPr lang="en" sz="1100">
                  <a:solidFill>
                    <a:srgbClr val="4285F4"/>
                  </a:solidFill>
                  <a:latin typeface="Proxima Nova"/>
                  <a:ea typeface="Proxima Nova"/>
                  <a:cs typeface="Proxima Nova"/>
                  <a:sym typeface="Proxima Nova"/>
                </a:rPr>
                <a:t>[housing/tenants rights resources]</a:t>
              </a:r>
              <a:r>
                <a:rPr lang="en" sz="1100">
                  <a:solidFill>
                    <a:schemeClr val="dk1"/>
                  </a:solidFill>
                  <a:latin typeface="Proxima Nova"/>
                  <a:ea typeface="Proxima Nova"/>
                  <a:cs typeface="Proxima Nova"/>
                  <a:sym typeface="Proxima Nova"/>
                </a:rPr>
                <a:t>.</a:t>
              </a:r>
              <a:endParaRPr sz="1100">
                <a:solidFill>
                  <a:schemeClr val="dk1"/>
                </a:solidFill>
                <a:latin typeface="Proxima Nova"/>
                <a:ea typeface="Proxima Nova"/>
                <a:cs typeface="Proxima Nova"/>
                <a:sym typeface="Proxima Nova"/>
              </a:endParaRPr>
            </a:p>
          </p:txBody>
        </p:sp>
      </p:grpSp>
      <p:grpSp>
        <p:nvGrpSpPr>
          <p:cNvPr id="494" name="Google Shape;494;p17"/>
          <p:cNvGrpSpPr/>
          <p:nvPr/>
        </p:nvGrpSpPr>
        <p:grpSpPr>
          <a:xfrm>
            <a:off x="227099" y="2482242"/>
            <a:ext cx="7361063" cy="810525"/>
            <a:chOff x="227099" y="1732575"/>
            <a:chExt cx="7361063" cy="810525"/>
          </a:xfrm>
        </p:grpSpPr>
        <p:sp>
          <p:nvSpPr>
            <p:cNvPr id="495" name="Google Shape;495;p17"/>
            <p:cNvSpPr txBox="1"/>
            <p:nvPr/>
          </p:nvSpPr>
          <p:spPr>
            <a:xfrm>
              <a:off x="231599" y="1732575"/>
              <a:ext cx="6648171"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18. In the past year, did you worry that your food would run out before you got money to buy more?</a:t>
              </a:r>
              <a:endParaRPr sz="1100" b="1" dirty="0">
                <a:latin typeface="Proxima Nova"/>
                <a:ea typeface="Proxima Nova"/>
                <a:cs typeface="Proxima Nova"/>
                <a:sym typeface="Proxima Nova"/>
              </a:endParaRPr>
            </a:p>
          </p:txBody>
        </p:sp>
        <p:sp>
          <p:nvSpPr>
            <p:cNvPr id="496" name="Google Shape;496;p17"/>
            <p:cNvSpPr txBox="1"/>
            <p:nvPr/>
          </p:nvSpPr>
          <p:spPr>
            <a:xfrm>
              <a:off x="227099" y="2019900"/>
              <a:ext cx="7361063" cy="5232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solidFill>
                    <a:schemeClr val="dk1"/>
                  </a:solidFill>
                  <a:latin typeface="Proxima Nova"/>
                  <a:ea typeface="Proxima Nova"/>
                  <a:cs typeface="Proxima Nova"/>
                  <a:sym typeface="Proxima Nova"/>
                </a:rPr>
                <a:t>Staff response:</a:t>
              </a:r>
              <a:r>
                <a:rPr lang="en" sz="1100" dirty="0">
                  <a:solidFill>
                    <a:schemeClr val="dk1"/>
                  </a:solidFill>
                  <a:latin typeface="Proxima Nova"/>
                  <a:ea typeface="Proxima Nova"/>
                  <a:cs typeface="Proxima Nova"/>
                  <a:sym typeface="Proxima Nova"/>
                </a:rPr>
                <a:t> Ask “Would you like help accessing free food?” If they answer </a:t>
              </a:r>
              <a:r>
                <a:rPr lang="en" sz="1100" b="1" dirty="0">
                  <a:solidFill>
                    <a:schemeClr val="dk1"/>
                  </a:solidFill>
                  <a:latin typeface="Proxima Nova"/>
                  <a:ea typeface="Proxima Nova"/>
                  <a:cs typeface="Proxima Nova"/>
                  <a:sym typeface="Proxima Nova"/>
                </a:rPr>
                <a:t>yes</a:t>
              </a:r>
              <a:r>
                <a:rPr lang="en" sz="1100" dirty="0">
                  <a:solidFill>
                    <a:schemeClr val="dk1"/>
                  </a:solidFill>
                  <a:latin typeface="Proxima Nova"/>
                  <a:ea typeface="Proxima Nova"/>
                  <a:cs typeface="Proxima Nova"/>
                  <a:sym typeface="Proxima Nova"/>
                </a:rPr>
                <a:t>, refer to food insecurity resources.</a:t>
              </a:r>
              <a:endParaRPr sz="1100" dirty="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dirty="0">
                  <a:solidFill>
                    <a:schemeClr val="dk1"/>
                  </a:solidFill>
                  <a:latin typeface="Proxima Nova"/>
                  <a:ea typeface="Proxima Nova"/>
                  <a:cs typeface="Proxima Nova"/>
                  <a:sym typeface="Proxima Nova"/>
                </a:rPr>
                <a:t>Referral: </a:t>
              </a:r>
              <a:r>
                <a:rPr lang="en" sz="1100" dirty="0">
                  <a:solidFill>
                    <a:schemeClr val="dk1"/>
                  </a:solidFill>
                  <a:latin typeface="Proxima Nova"/>
                  <a:ea typeface="Proxima Nova"/>
                  <a:cs typeface="Proxima Nova"/>
                  <a:sym typeface="Proxima Nova"/>
                </a:rPr>
                <a:t>Refer patients to _________________________________</a:t>
              </a:r>
              <a:r>
                <a:rPr lang="en" sz="1100" dirty="0">
                  <a:solidFill>
                    <a:srgbClr val="FF0000"/>
                  </a:solidFill>
                  <a:latin typeface="Proxima Nova"/>
                  <a:ea typeface="Proxima Nova"/>
                  <a:cs typeface="Proxima Nova"/>
                  <a:sym typeface="Proxima Nova"/>
                </a:rPr>
                <a:t> </a:t>
              </a:r>
              <a:r>
                <a:rPr lang="en" sz="1100" dirty="0">
                  <a:solidFill>
                    <a:srgbClr val="4285F4"/>
                  </a:solidFill>
                  <a:latin typeface="Proxima Nova"/>
                  <a:ea typeface="Proxima Nova"/>
                  <a:cs typeface="Proxima Nova"/>
                  <a:sym typeface="Proxima Nova"/>
                </a:rPr>
                <a:t>[food insecurity resources]</a:t>
              </a:r>
              <a:r>
                <a:rPr lang="en" sz="1100" dirty="0">
                  <a:solidFill>
                    <a:schemeClr val="dk1"/>
                  </a:solidFill>
                  <a:latin typeface="Proxima Nova"/>
                  <a:ea typeface="Proxima Nova"/>
                  <a:cs typeface="Proxima Nova"/>
                  <a:sym typeface="Proxima Nova"/>
                </a:rPr>
                <a:t>.</a:t>
              </a:r>
              <a:endParaRPr sz="1100" dirty="0">
                <a:solidFill>
                  <a:schemeClr val="dk1"/>
                </a:solidFill>
                <a:latin typeface="Proxima Nova"/>
                <a:ea typeface="Proxima Nova"/>
                <a:cs typeface="Proxima Nova"/>
                <a:sym typeface="Proxima Nova"/>
              </a:endParaRPr>
            </a:p>
          </p:txBody>
        </p:sp>
      </p:grpSp>
      <p:grpSp>
        <p:nvGrpSpPr>
          <p:cNvPr id="497" name="Google Shape;497;p17"/>
          <p:cNvGrpSpPr/>
          <p:nvPr/>
        </p:nvGrpSpPr>
        <p:grpSpPr>
          <a:xfrm>
            <a:off x="184238" y="4204371"/>
            <a:ext cx="7403925" cy="4021125"/>
            <a:chOff x="184238" y="3391350"/>
            <a:chExt cx="7403925" cy="4021125"/>
          </a:xfrm>
        </p:grpSpPr>
        <p:sp>
          <p:nvSpPr>
            <p:cNvPr id="498" name="Google Shape;498;p17"/>
            <p:cNvSpPr txBox="1"/>
            <p:nvPr/>
          </p:nvSpPr>
          <p:spPr>
            <a:xfrm>
              <a:off x="184238" y="3391350"/>
              <a:ext cx="7318200" cy="2047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b="1" dirty="0">
                  <a:latin typeface="Proxima Nova"/>
                  <a:ea typeface="Proxima Nova"/>
                  <a:cs typeface="Proxima Nova"/>
                  <a:sym typeface="Proxima Nova"/>
                </a:rPr>
                <a:t>19. Humiliated or emotionally abused you</a:t>
              </a:r>
              <a:endParaRPr sz="1100" b="1" dirty="0">
                <a:latin typeface="Proxima Nova"/>
                <a:ea typeface="Proxima Nova"/>
                <a:cs typeface="Proxima Nova"/>
                <a:sym typeface="Proxima Nova"/>
              </a:endParaRPr>
            </a:p>
            <a:p>
              <a:pPr marL="0" lvl="0" indent="0" algn="l" rtl="0">
                <a:spcBef>
                  <a:spcPts val="0"/>
                </a:spcBef>
                <a:spcAft>
                  <a:spcPts val="0"/>
                </a:spcAft>
                <a:buNone/>
              </a:pPr>
              <a:r>
                <a:rPr lang="en" sz="1100" b="1" dirty="0">
                  <a:latin typeface="Proxima Nova"/>
                  <a:ea typeface="Proxima Nova"/>
                  <a:cs typeface="Proxima Nova"/>
                  <a:sym typeface="Proxima Nova"/>
                </a:rPr>
                <a:t>20. Made you afraid of them</a:t>
              </a:r>
              <a:endParaRPr sz="1100" b="1" dirty="0">
                <a:latin typeface="Proxima Nova"/>
                <a:ea typeface="Proxima Nova"/>
                <a:cs typeface="Proxima Nova"/>
                <a:sym typeface="Proxima Nova"/>
              </a:endParaRPr>
            </a:p>
            <a:p>
              <a:pPr marL="0" lvl="0" indent="0" algn="l" rtl="0">
                <a:spcBef>
                  <a:spcPts val="0"/>
                </a:spcBef>
                <a:spcAft>
                  <a:spcPts val="0"/>
                </a:spcAft>
                <a:buNone/>
              </a:pPr>
              <a:r>
                <a:rPr lang="en" sz="1100" b="1" dirty="0">
                  <a:latin typeface="Proxima Nova"/>
                  <a:ea typeface="Proxima Nova"/>
                  <a:cs typeface="Proxima Nova"/>
                  <a:sym typeface="Proxima Nova"/>
                </a:rPr>
                <a:t>21. Kicked, hit, slapped, or otherwise physically hurt you</a:t>
              </a:r>
              <a:endParaRPr sz="1100" b="1" dirty="0">
                <a:latin typeface="Proxima Nova"/>
                <a:ea typeface="Proxima Nova"/>
                <a:cs typeface="Proxima Nova"/>
                <a:sym typeface="Proxima Nova"/>
              </a:endParaRPr>
            </a:p>
            <a:p>
              <a:pPr marL="0" lvl="0" indent="0" algn="l" rtl="0">
                <a:spcBef>
                  <a:spcPts val="0"/>
                </a:spcBef>
                <a:spcAft>
                  <a:spcPts val="0"/>
                </a:spcAft>
                <a:buNone/>
              </a:pPr>
              <a:r>
                <a:rPr lang="en" sz="1100" b="1" dirty="0">
                  <a:latin typeface="Proxima Nova"/>
                  <a:ea typeface="Proxima Nova"/>
                  <a:cs typeface="Proxima Nova"/>
                  <a:sym typeface="Proxima Nova"/>
                </a:rPr>
                <a:t>22. </a:t>
              </a:r>
              <a:r>
                <a:rPr lang="en" sz="1100" b="1" dirty="0">
                  <a:solidFill>
                    <a:schemeClr val="dk1"/>
                  </a:solidFill>
                  <a:latin typeface="Proxima Nova"/>
                  <a:ea typeface="Proxima Nova"/>
                  <a:cs typeface="Proxima Nova"/>
                  <a:sym typeface="Proxima Nova"/>
                </a:rPr>
                <a:t>Raped or forced you to have any kind of sexual activity you did not want to</a:t>
              </a:r>
              <a:endParaRPr sz="1100" b="1" dirty="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dirty="0">
                  <a:solidFill>
                    <a:schemeClr val="dk1"/>
                  </a:solidFill>
                  <a:latin typeface="Proxima Nova"/>
                  <a:ea typeface="Proxima Nova"/>
                  <a:cs typeface="Proxima Nova"/>
                  <a:sym typeface="Proxima Nova"/>
                </a:rPr>
                <a:t>23. Told you not to use birth control (like the pill, shot, ring, etc.), taken away your birth control, or kept you from going to the clinic to get birth control</a:t>
              </a:r>
              <a:endParaRPr sz="1100" b="1" dirty="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dirty="0">
                  <a:solidFill>
                    <a:schemeClr val="dk1"/>
                  </a:solidFill>
                  <a:latin typeface="Proxima Nova"/>
                  <a:ea typeface="Proxima Nova"/>
                  <a:cs typeface="Proxima Nova"/>
                  <a:sym typeface="Proxima Nova"/>
                </a:rPr>
                <a:t>24. Made you have sex without a condom when you wanted to use one, including taking off the condom during sex or damaging the condom on purpose</a:t>
              </a:r>
              <a:endParaRPr sz="1100" b="1" dirty="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dirty="0">
                  <a:solidFill>
                    <a:schemeClr val="dk1"/>
                  </a:solidFill>
                  <a:latin typeface="Proxima Nova"/>
                  <a:ea typeface="Proxima Nova"/>
                  <a:cs typeface="Proxima Nova"/>
                  <a:sym typeface="Proxima Nova"/>
                </a:rPr>
                <a:t>25. Made or forced you to use birth control when you did not want to at all or did not want to use that specific method</a:t>
              </a:r>
              <a:endParaRPr sz="1100" b="1" dirty="0">
                <a:solidFill>
                  <a:schemeClr val="dk1"/>
                </a:solidFill>
                <a:latin typeface="Proxima Nova"/>
                <a:ea typeface="Proxima Nova"/>
                <a:cs typeface="Proxima Nova"/>
                <a:sym typeface="Proxima Nova"/>
              </a:endParaRPr>
            </a:p>
            <a:p>
              <a:pPr marL="0" lvl="0" indent="0" algn="l" rtl="0">
                <a:spcBef>
                  <a:spcPts val="0"/>
                </a:spcBef>
                <a:spcAft>
                  <a:spcPts val="0"/>
                </a:spcAft>
                <a:buNone/>
              </a:pPr>
              <a:endParaRPr sz="1100" b="1" dirty="0">
                <a:latin typeface="Proxima Nova"/>
                <a:ea typeface="Proxima Nova"/>
                <a:cs typeface="Proxima Nova"/>
                <a:sym typeface="Proxima Nova"/>
              </a:endParaRPr>
            </a:p>
          </p:txBody>
        </p:sp>
        <p:sp>
          <p:nvSpPr>
            <p:cNvPr id="499" name="Google Shape;499;p17"/>
            <p:cNvSpPr txBox="1"/>
            <p:nvPr/>
          </p:nvSpPr>
          <p:spPr>
            <a:xfrm>
              <a:off x="269963" y="5196075"/>
              <a:ext cx="7318200" cy="22164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Staff response:</a:t>
              </a:r>
              <a:r>
                <a:rPr lang="en" sz="1100">
                  <a:solidFill>
                    <a:schemeClr val="dk1"/>
                  </a:solidFill>
                  <a:latin typeface="Proxima Nova"/>
                  <a:ea typeface="Proxima Nova"/>
                  <a:cs typeface="Proxima Nova"/>
                  <a:sym typeface="Proxima Nova"/>
                </a:rPr>
                <a:t> Flag positive screen (</a:t>
              </a:r>
              <a:r>
                <a:rPr lang="en" sz="1100" b="1">
                  <a:solidFill>
                    <a:srgbClr val="FF0000"/>
                  </a:solidFill>
                  <a:latin typeface="Proxima Nova"/>
                  <a:ea typeface="Proxima Nova"/>
                  <a:cs typeface="Proxima Nova"/>
                  <a:sym typeface="Proxima Nova"/>
                </a:rPr>
                <a:t>red</a:t>
              </a:r>
              <a:r>
                <a:rPr lang="en" sz="1100">
                  <a:solidFill>
                    <a:schemeClr val="dk1"/>
                  </a:solidFill>
                  <a:latin typeface="Proxima Nova"/>
                  <a:ea typeface="Proxima Nova"/>
                  <a:cs typeface="Proxima Nova"/>
                  <a:sym typeface="Proxima Nova"/>
                </a:rPr>
                <a:t> answers to any and/or all of questions 19-25) for clinician to discuss during visit. If form was administered verbally, respond with “Thank you for telling me that. Keeping you safe is part of keeping you healthy. I will let the clinician know.”</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Clinician response: </a:t>
              </a:r>
              <a:r>
                <a:rPr lang="en" sz="1100">
                  <a:solidFill>
                    <a:schemeClr val="dk1"/>
                  </a:solidFill>
                  <a:latin typeface="Proxima Nova"/>
                  <a:ea typeface="Proxima Nova"/>
                  <a:cs typeface="Proxima Nova"/>
                  <a:sym typeface="Proxima Nova"/>
                </a:rPr>
                <a:t>Discuss IPV with the patient to learn more about the situation. Verbally respond with “Thank you for telling me that. May I ask a colleague to come talk to you and offer some information you may find useful?” If they answer </a:t>
              </a:r>
              <a:r>
                <a:rPr lang="en" sz="1100" b="1">
                  <a:solidFill>
                    <a:schemeClr val="dk1"/>
                  </a:solidFill>
                  <a:latin typeface="Proxima Nova"/>
                  <a:ea typeface="Proxima Nova"/>
                  <a:cs typeface="Proxima Nova"/>
                  <a:sym typeface="Proxima Nova"/>
                </a:rPr>
                <a:t>yes</a:t>
              </a:r>
              <a:r>
                <a:rPr lang="en" sz="1100">
                  <a:solidFill>
                    <a:schemeClr val="dk1"/>
                  </a:solidFill>
                  <a:latin typeface="Proxima Nova"/>
                  <a:ea typeface="Proxima Nova"/>
                  <a:cs typeface="Proxima Nova"/>
                  <a:sym typeface="Proxima Nova"/>
                </a:rPr>
                <a:t>, page/summon clinical or case management champion with training in safety planning and knowledge of local resources. Allow adequate time for a colleague to prepare custom referrals. If they answer </a:t>
              </a:r>
              <a:r>
                <a:rPr lang="en" sz="1100" b="1">
                  <a:solidFill>
                    <a:schemeClr val="dk1"/>
                  </a:solidFill>
                  <a:latin typeface="Proxima Nova"/>
                  <a:ea typeface="Proxima Nova"/>
                  <a:cs typeface="Proxima Nova"/>
                  <a:sym typeface="Proxima Nova"/>
                </a:rPr>
                <a:t>no</a:t>
              </a:r>
              <a:r>
                <a:rPr lang="en" sz="1100">
                  <a:solidFill>
                    <a:schemeClr val="dk1"/>
                  </a:solidFill>
                  <a:latin typeface="Proxima Nova"/>
                  <a:ea typeface="Proxima Nova"/>
                  <a:cs typeface="Proxima Nova"/>
                  <a:sym typeface="Proxima Nova"/>
                </a:rPr>
                <a:t>, accept that the patient declines assistance. Let them know that this clinic is always a safe space to seek help.</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i="1">
                  <a:solidFill>
                    <a:schemeClr val="dk1"/>
                  </a:solidFill>
                  <a:latin typeface="Proxima Nova"/>
                  <a:ea typeface="Proxima Nova"/>
                  <a:cs typeface="Proxima Nova"/>
                  <a:sym typeface="Proxima Nova"/>
                </a:rPr>
                <a:t>Note: If a patient screens positive and is under 18 years old, this may be a moment of mandatory reporting. Consult with a colleague to determine appropriate next steps.</a:t>
              </a:r>
              <a:endParaRPr sz="1100">
                <a:solidFill>
                  <a:schemeClr val="dk1"/>
                </a:solidFill>
                <a:latin typeface="Proxima Nova"/>
                <a:ea typeface="Proxima Nova"/>
                <a:cs typeface="Proxima Nova"/>
                <a:sym typeface="Proxima Nova"/>
              </a:endParaRPr>
            </a:p>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Referral: </a:t>
              </a:r>
              <a:r>
                <a:rPr lang="en" sz="1100">
                  <a:solidFill>
                    <a:schemeClr val="dk1"/>
                  </a:solidFill>
                  <a:latin typeface="Proxima Nova"/>
                  <a:ea typeface="Proxima Nova"/>
                  <a:cs typeface="Proxima Nova"/>
                  <a:sym typeface="Proxima Nova"/>
                </a:rPr>
                <a:t>Refer patients to _________________________________</a:t>
              </a:r>
              <a:r>
                <a:rPr lang="en" sz="1100">
                  <a:solidFill>
                    <a:srgbClr val="FF0000"/>
                  </a:solidFill>
                  <a:latin typeface="Proxima Nova"/>
                  <a:ea typeface="Proxima Nova"/>
                  <a:cs typeface="Proxima Nova"/>
                  <a:sym typeface="Proxima Nova"/>
                </a:rPr>
                <a:t> </a:t>
              </a:r>
              <a:r>
                <a:rPr lang="en" sz="1100">
                  <a:solidFill>
                    <a:srgbClr val="4285F4"/>
                  </a:solidFill>
                  <a:latin typeface="Proxima Nova"/>
                  <a:ea typeface="Proxima Nova"/>
                  <a:cs typeface="Proxima Nova"/>
                  <a:sym typeface="Proxima Nova"/>
                </a:rPr>
                <a:t>[clinical/case management champion/IPV resources].</a:t>
              </a:r>
              <a:endParaRPr sz="1100">
                <a:solidFill>
                  <a:srgbClr val="4285F4"/>
                </a:solidFill>
                <a:latin typeface="Proxima Nova"/>
                <a:ea typeface="Proxima Nova"/>
                <a:cs typeface="Proxima Nova"/>
                <a:sym typeface="Proxima Nova"/>
              </a:endParaRPr>
            </a:p>
          </p:txBody>
        </p:sp>
      </p:grpSp>
      <p:sp>
        <p:nvSpPr>
          <p:cNvPr id="500" name="Google Shape;500;p17"/>
          <p:cNvSpPr txBox="1"/>
          <p:nvPr/>
        </p:nvSpPr>
        <p:spPr>
          <a:xfrm>
            <a:off x="227100" y="9137100"/>
            <a:ext cx="7318200" cy="6927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b="1">
                <a:solidFill>
                  <a:schemeClr val="dk1"/>
                </a:solidFill>
                <a:latin typeface="Proxima Nova"/>
                <a:ea typeface="Proxima Nova"/>
                <a:cs typeface="Proxima Nova"/>
                <a:sym typeface="Proxima Nova"/>
              </a:rPr>
              <a:t>Once finished, remember to thank the patient for taking the time to complete the form and for providing this information. Remind them that, like the rest of their visit, this information will be kept in strict confidence and will be used to inform better care or referrals. </a:t>
            </a:r>
            <a:endParaRPr sz="1100">
              <a:solidFill>
                <a:schemeClr val="dk1"/>
              </a:solidFill>
              <a:latin typeface="Proxima Nova"/>
              <a:ea typeface="Proxima Nova"/>
              <a:cs typeface="Proxima Nova"/>
              <a:sym typeface="Proxima Nova"/>
            </a:endParaRPr>
          </a:p>
        </p:txBody>
      </p:sp>
      <p:sp>
        <p:nvSpPr>
          <p:cNvPr id="501" name="Google Shape;501;p17"/>
          <p:cNvSpPr txBox="1"/>
          <p:nvPr/>
        </p:nvSpPr>
        <p:spPr>
          <a:xfrm>
            <a:off x="7423800" y="51600"/>
            <a:ext cx="240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latin typeface="Proxima Nova"/>
                <a:ea typeface="Proxima Nova"/>
                <a:cs typeface="Proxima Nova"/>
                <a:sym typeface="Proxima Nova"/>
              </a:rPr>
              <a:t>5</a:t>
            </a:r>
            <a:endParaRPr sz="1100">
              <a:latin typeface="Proxima Nova"/>
              <a:ea typeface="Proxima Nova"/>
              <a:cs typeface="Proxima Nova"/>
              <a:sym typeface="Proxima Nova"/>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2541</Words>
  <Application>Microsoft Office PowerPoint</Application>
  <PresentationFormat>Custom</PresentationFormat>
  <Paragraphs>250</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Proxima Nova</vt:lpstr>
      <vt:lpstr>Simple Light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Acton, Lily</cp:lastModifiedBy>
  <cp:revision>2</cp:revision>
  <dcterms:modified xsi:type="dcterms:W3CDTF">2023-08-15T13:59:10Z</dcterms:modified>
</cp:coreProperties>
</file>