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Proxima Nova" panose="020B060402020202020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144">
          <p15:clr>
            <a:srgbClr val="FF00FF"/>
          </p15:clr>
        </p15:guide>
        <p15:guide id="2" pos="4752">
          <p15:clr>
            <a:srgbClr val="FF00FF"/>
          </p15:clr>
        </p15:guide>
        <p15:guide id="3" orient="horz" pos="144">
          <p15:clr>
            <a:srgbClr val="9AA0A6"/>
          </p15:clr>
        </p15:guide>
        <p15:guide id="4" orient="horz" pos="6192">
          <p15:clr>
            <a:srgbClr val="9AA0A6"/>
          </p15:clr>
        </p15:guide>
        <p15:guide id="5" pos="225">
          <p15:clr>
            <a:srgbClr val="FF00FF"/>
          </p15:clr>
        </p15:guide>
        <p15:guide id="6" pos="4033">
          <p15:clr>
            <a:srgbClr val="FF00FF"/>
          </p15:clr>
        </p15:guide>
        <p15:guide id="7" pos="1150">
          <p15:clr>
            <a:srgbClr val="FF00FF"/>
          </p15:clr>
        </p15:guide>
        <p15:guide id="8" pos="2111">
          <p15:clr>
            <a:srgbClr val="FF00FF"/>
          </p15:clr>
        </p15:guide>
        <p15:guide id="9" pos="3072">
          <p15:clr>
            <a:srgbClr val="FF00FF"/>
          </p15:clr>
        </p15:guide>
        <p15:guide id="10" pos="3544">
          <p15:clr>
            <a:srgbClr val="FF00FF"/>
          </p15:clr>
        </p15:guide>
        <p15:guide id="11" pos="1475">
          <p15:clr>
            <a:schemeClr val="accent1"/>
          </p15:clr>
        </p15:guide>
        <p15:guide id="12" pos="2574">
          <p15:clr>
            <a:schemeClr val="accent1"/>
          </p15:clr>
        </p15:guide>
        <p15:guide id="13" orient="horz" pos="5328">
          <p15:clr>
            <a:srgbClr val="9AA0A6"/>
          </p15:clr>
        </p15:guide>
        <p15:guide id="14" orient="horz" pos="4827">
          <p15:clr>
            <a:srgbClr val="747775"/>
          </p15:clr>
        </p15:guide>
        <p15:guide id="15" orient="horz" pos="4668">
          <p15:clr>
            <a:srgbClr val="747775"/>
          </p15:clr>
        </p15:guide>
        <p15:guide id="16" pos="2448">
          <p15:clr>
            <a:srgbClr val="747775"/>
          </p15:clr>
        </p15:guide>
        <p15:guide id="17" orient="horz" pos="551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2708" y="28"/>
      </p:cViewPr>
      <p:guideLst>
        <p:guide pos="144"/>
        <p:guide pos="4752"/>
        <p:guide orient="horz" pos="144"/>
        <p:guide orient="horz" pos="6192"/>
        <p:guide pos="225"/>
        <p:guide pos="4033"/>
        <p:guide pos="1150"/>
        <p:guide pos="2111"/>
        <p:guide pos="3072"/>
        <p:guide pos="3544"/>
        <p:guide pos="1475"/>
        <p:guide pos="2574"/>
        <p:guide orient="horz" pos="5328"/>
        <p:guide orient="horz" pos="4827"/>
        <p:guide orient="horz" pos="4668"/>
        <p:guide pos="2448"/>
        <p:guide orient="horz" pos="55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083ae26475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2083ae26475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5350" y="110500"/>
            <a:ext cx="4345200" cy="16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PT" sz="1100" i="1" spc="-2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Neste formulário encontrará perguntas sobre a sua vida e a sua saúde. Sabemos que estas perguntas podem ser pessoais, mas são importantes para podermos cuidar de si. Fazemos estas perguntas a todos os nossos pacientes. Tal como o resto da sua consulta, também esta informação será mantida em sigilo, exceto se tivermos de dizer a alguém que está a pensar magoar-se ou magoar outra pessoa ou se alguém o(a) estiver a magoar a si. Pode saltar algumas destas perguntas ou mesmo todas. Se tiver perguntas que queira fazer ao seu profissional de saúde, faça-as no início da consulta</a:t>
            </a:r>
            <a:r>
              <a:rPr lang="pt-PT" sz="1100" i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.</a:t>
            </a:r>
          </a:p>
        </p:txBody>
      </p:sp>
      <p:grpSp>
        <p:nvGrpSpPr>
          <p:cNvPr id="55" name="Google Shape;55;p13"/>
          <p:cNvGrpSpPr/>
          <p:nvPr/>
        </p:nvGrpSpPr>
        <p:grpSpPr>
          <a:xfrm>
            <a:off x="228600" y="4177913"/>
            <a:ext cx="7631675" cy="1057325"/>
            <a:chOff x="228600" y="4106125"/>
            <a:chExt cx="7631675" cy="1057325"/>
          </a:xfrm>
        </p:grpSpPr>
        <p:sp>
          <p:nvSpPr>
            <p:cNvPr id="56" name="Google Shape;56;p13"/>
            <p:cNvSpPr/>
            <p:nvPr/>
          </p:nvSpPr>
          <p:spPr>
            <a:xfrm>
              <a:off x="356100" y="44408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4101209" y="44408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6402575" y="44408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2342357" y="44408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356100" y="47502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4101209" y="47502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6402575" y="47502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grpSp>
          <p:nvGrpSpPr>
            <p:cNvPr id="63" name="Google Shape;63;p13"/>
            <p:cNvGrpSpPr/>
            <p:nvPr/>
          </p:nvGrpSpPr>
          <p:grpSpPr>
            <a:xfrm>
              <a:off x="228600" y="4106125"/>
              <a:ext cx="7631675" cy="1057325"/>
              <a:chOff x="228600" y="4183950"/>
              <a:chExt cx="7631675" cy="1057325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228600" y="4183950"/>
                <a:ext cx="3581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3. Qual é o seu nível de escolaridade mais elevado? </a:t>
                </a: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492194" y="4408675"/>
                <a:ext cx="1697285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spc="-60">
                    <a:latin typeface="Proxima Nova"/>
                    <a:ea typeface="Proxima Nova"/>
                    <a:cs typeface="Proxima Nova"/>
                    <a:sym typeface="Proxima Nova"/>
                  </a:rPr>
                  <a:t>Não fiz a escola secundária</a:t>
                </a: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4244018" y="4408675"/>
                <a:ext cx="1994222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Escola secundária/curso EFA</a:t>
                </a: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6545375" y="4408675"/>
                <a:ext cx="1114500" cy="5231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spc="-60">
                    <a:latin typeface="Proxima Nova"/>
                    <a:ea typeface="Proxima Nova"/>
                    <a:cs typeface="Proxima Nova"/>
                    <a:sym typeface="Proxima Nova"/>
                  </a:rPr>
                  <a:t>Alguns estudos </a:t>
                </a: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universitários</a:t>
                </a:r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2485152" y="4408675"/>
                <a:ext cx="1403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Parte da escola secundária</a:t>
                </a:r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469407" y="4718306"/>
                <a:ext cx="16308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Curso profissional</a:t>
                </a: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4244018" y="4718075"/>
                <a:ext cx="19392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Mestrado</a:t>
                </a:r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6545375" y="4718075"/>
                <a:ext cx="13149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Doutoramento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pt-PT"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2485152" y="4718075"/>
                <a:ext cx="1403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Bacharelato</a:t>
                </a:r>
              </a:p>
            </p:txBody>
          </p:sp>
        </p:grpSp>
        <p:sp>
          <p:nvSpPr>
            <p:cNvPr id="73" name="Google Shape;73;p13"/>
            <p:cNvSpPr/>
            <p:nvPr/>
          </p:nvSpPr>
          <p:spPr>
            <a:xfrm>
              <a:off x="2342357" y="47502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221263" y="5235256"/>
            <a:ext cx="7329875" cy="1923225"/>
            <a:chOff x="217975" y="5163444"/>
            <a:chExt cx="7329875" cy="1923225"/>
          </a:xfrm>
        </p:grpSpPr>
        <p:sp>
          <p:nvSpPr>
            <p:cNvPr id="75" name="Google Shape;75;p13"/>
            <p:cNvSpPr/>
            <p:nvPr/>
          </p:nvSpPr>
          <p:spPr>
            <a:xfrm>
              <a:off x="217975" y="6500113"/>
              <a:ext cx="7318200" cy="564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9E9E9E"/>
                </a:solidFill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229650" y="5185075"/>
              <a:ext cx="7318200" cy="564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9E9E9E"/>
                </a:solidFill>
              </a:endParaRPr>
            </a:p>
          </p:txBody>
        </p:sp>
        <p:grpSp>
          <p:nvGrpSpPr>
            <p:cNvPr id="77" name="Google Shape;77;p13"/>
            <p:cNvGrpSpPr/>
            <p:nvPr/>
          </p:nvGrpSpPr>
          <p:grpSpPr>
            <a:xfrm>
              <a:off x="233987" y="5163444"/>
              <a:ext cx="7234094" cy="608150"/>
              <a:chOff x="239687" y="5178213"/>
              <a:chExt cx="7234094" cy="60815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239687" y="5178213"/>
                <a:ext cx="5454865" cy="3539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4. Tem facilidade em compreender informações escritas sobre assuntos de saúde?</a:t>
                </a:r>
              </a:p>
            </p:txBody>
          </p:sp>
          <p:grpSp>
            <p:nvGrpSpPr>
              <p:cNvPr id="79" name="Google Shape;79;p13"/>
              <p:cNvGrpSpPr/>
              <p:nvPr/>
            </p:nvGrpSpPr>
            <p:grpSpPr>
              <a:xfrm>
                <a:off x="356100" y="5417050"/>
                <a:ext cx="973193" cy="369300"/>
                <a:chOff x="3855450" y="1855513"/>
                <a:chExt cx="973193" cy="369300"/>
              </a:xfrm>
            </p:grpSpPr>
            <p:sp>
              <p:nvSpPr>
                <p:cNvPr id="80" name="Google Shape;80;p13"/>
                <p:cNvSpPr txBox="1"/>
                <p:nvPr/>
              </p:nvSpPr>
              <p:spPr>
                <a:xfrm>
                  <a:off x="3998243" y="1855513"/>
                  <a:ext cx="830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Nenhuma</a:t>
                  </a:r>
                </a:p>
              </p:txBody>
            </p:sp>
            <p:sp>
              <p:nvSpPr>
                <p:cNvPr id="81" name="Google Shape;81;p13"/>
                <p:cNvSpPr/>
                <p:nvPr/>
              </p:nvSpPr>
              <p:spPr>
                <a:xfrm>
                  <a:off x="385545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82" name="Google Shape;82;p13"/>
              <p:cNvGrpSpPr/>
              <p:nvPr/>
            </p:nvGrpSpPr>
            <p:grpSpPr>
              <a:xfrm>
                <a:off x="1828162" y="5417063"/>
                <a:ext cx="973193" cy="369300"/>
                <a:chOff x="3855450" y="1855525"/>
                <a:chExt cx="973193" cy="369300"/>
              </a:xfrm>
            </p:grpSpPr>
            <p:sp>
              <p:nvSpPr>
                <p:cNvPr id="83" name="Google Shape;83;p13"/>
                <p:cNvSpPr txBox="1"/>
                <p:nvPr/>
              </p:nvSpPr>
              <p:spPr>
                <a:xfrm>
                  <a:off x="3998243" y="1855525"/>
                  <a:ext cx="830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Pouca</a:t>
                  </a:r>
                </a:p>
              </p:txBody>
            </p:sp>
            <p:sp>
              <p:nvSpPr>
                <p:cNvPr id="84" name="Google Shape;84;p13"/>
                <p:cNvSpPr/>
                <p:nvPr/>
              </p:nvSpPr>
              <p:spPr>
                <a:xfrm>
                  <a:off x="385545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85" name="Google Shape;85;p13"/>
              <p:cNvGrpSpPr/>
              <p:nvPr/>
            </p:nvGrpSpPr>
            <p:grpSpPr>
              <a:xfrm>
                <a:off x="3351287" y="5417063"/>
                <a:ext cx="1081493" cy="369300"/>
                <a:chOff x="3855450" y="1855525"/>
                <a:chExt cx="1081493" cy="369300"/>
              </a:xfrm>
            </p:grpSpPr>
            <p:sp>
              <p:nvSpPr>
                <p:cNvPr id="86" name="Google Shape;86;p13"/>
                <p:cNvSpPr txBox="1"/>
                <p:nvPr/>
              </p:nvSpPr>
              <p:spPr>
                <a:xfrm>
                  <a:off x="3998243" y="1855525"/>
                  <a:ext cx="9387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Alguma</a:t>
                  </a:r>
                </a:p>
              </p:txBody>
            </p:sp>
            <p:sp>
              <p:nvSpPr>
                <p:cNvPr id="87" name="Google Shape;87;p13"/>
                <p:cNvSpPr/>
                <p:nvPr/>
              </p:nvSpPr>
              <p:spPr>
                <a:xfrm>
                  <a:off x="385545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88" name="Google Shape;88;p13"/>
              <p:cNvGrpSpPr/>
              <p:nvPr/>
            </p:nvGrpSpPr>
            <p:grpSpPr>
              <a:xfrm>
                <a:off x="4881337" y="5417063"/>
                <a:ext cx="1063793" cy="369300"/>
                <a:chOff x="3878375" y="1855525"/>
                <a:chExt cx="1063793" cy="369300"/>
              </a:xfrm>
            </p:grpSpPr>
            <p:sp>
              <p:nvSpPr>
                <p:cNvPr id="89" name="Google Shape;89;p13"/>
                <p:cNvSpPr txBox="1"/>
                <p:nvPr/>
              </p:nvSpPr>
              <p:spPr>
                <a:xfrm>
                  <a:off x="4021168" y="1855525"/>
                  <a:ext cx="9210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Bastante</a:t>
                  </a:r>
                </a:p>
              </p:txBody>
            </p:sp>
            <p:sp>
              <p:nvSpPr>
                <p:cNvPr id="90" name="Google Shape;90;p13"/>
                <p:cNvSpPr/>
                <p:nvPr/>
              </p:nvSpPr>
              <p:spPr>
                <a:xfrm>
                  <a:off x="3878375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91" name="Google Shape;91;p13"/>
              <p:cNvGrpSpPr/>
              <p:nvPr/>
            </p:nvGrpSpPr>
            <p:grpSpPr>
              <a:xfrm>
                <a:off x="6409988" y="5417063"/>
                <a:ext cx="1063793" cy="369300"/>
                <a:chOff x="4788900" y="1855525"/>
                <a:chExt cx="1063793" cy="369300"/>
              </a:xfrm>
            </p:grpSpPr>
            <p:sp>
              <p:nvSpPr>
                <p:cNvPr id="92" name="Google Shape;92;p13"/>
                <p:cNvSpPr txBox="1"/>
                <p:nvPr/>
              </p:nvSpPr>
              <p:spPr>
                <a:xfrm>
                  <a:off x="4931693" y="1855525"/>
                  <a:ext cx="9210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Muita</a:t>
                  </a:r>
                </a:p>
              </p:txBody>
            </p:sp>
            <p:sp>
              <p:nvSpPr>
                <p:cNvPr id="93" name="Google Shape;93;p13"/>
                <p:cNvSpPr/>
                <p:nvPr/>
              </p:nvSpPr>
              <p:spPr>
                <a:xfrm>
                  <a:off x="478890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94" name="Google Shape;94;p13"/>
            <p:cNvGrpSpPr/>
            <p:nvPr/>
          </p:nvGrpSpPr>
          <p:grpSpPr>
            <a:xfrm>
              <a:off x="233988" y="5822525"/>
              <a:ext cx="7234093" cy="605000"/>
              <a:chOff x="239688" y="5812969"/>
              <a:chExt cx="7234093" cy="605000"/>
            </a:xfrm>
          </p:grpSpPr>
          <p:sp>
            <p:nvSpPr>
              <p:cNvPr id="95" name="Google Shape;95;p13"/>
              <p:cNvSpPr txBox="1"/>
              <p:nvPr/>
            </p:nvSpPr>
            <p:spPr>
              <a:xfrm>
                <a:off x="239688" y="5812969"/>
                <a:ext cx="5285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5. Tem facilidade em compreender quando falam consigo sobre a sua saúde?</a:t>
                </a:r>
              </a:p>
            </p:txBody>
          </p:sp>
          <p:grpSp>
            <p:nvGrpSpPr>
              <p:cNvPr id="96" name="Google Shape;96;p13"/>
              <p:cNvGrpSpPr/>
              <p:nvPr/>
            </p:nvGrpSpPr>
            <p:grpSpPr>
              <a:xfrm>
                <a:off x="356100" y="6048669"/>
                <a:ext cx="973193" cy="369300"/>
                <a:chOff x="3855450" y="1855525"/>
                <a:chExt cx="973193" cy="369300"/>
              </a:xfrm>
            </p:grpSpPr>
            <p:sp>
              <p:nvSpPr>
                <p:cNvPr id="97" name="Google Shape;97;p13"/>
                <p:cNvSpPr txBox="1"/>
                <p:nvPr/>
              </p:nvSpPr>
              <p:spPr>
                <a:xfrm>
                  <a:off x="3998243" y="1855525"/>
                  <a:ext cx="830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Nenhuma</a:t>
                  </a:r>
                </a:p>
              </p:txBody>
            </p:sp>
            <p:sp>
              <p:nvSpPr>
                <p:cNvPr id="98" name="Google Shape;98;p13"/>
                <p:cNvSpPr/>
                <p:nvPr/>
              </p:nvSpPr>
              <p:spPr>
                <a:xfrm>
                  <a:off x="385545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99" name="Google Shape;99;p13"/>
              <p:cNvGrpSpPr/>
              <p:nvPr/>
            </p:nvGrpSpPr>
            <p:grpSpPr>
              <a:xfrm>
                <a:off x="1828162" y="6048669"/>
                <a:ext cx="973193" cy="369300"/>
                <a:chOff x="3855450" y="1855525"/>
                <a:chExt cx="973193" cy="369300"/>
              </a:xfrm>
            </p:grpSpPr>
            <p:sp>
              <p:nvSpPr>
                <p:cNvPr id="100" name="Google Shape;100;p13"/>
                <p:cNvSpPr txBox="1"/>
                <p:nvPr/>
              </p:nvSpPr>
              <p:spPr>
                <a:xfrm>
                  <a:off x="3998243" y="1855525"/>
                  <a:ext cx="830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Pouca</a:t>
                  </a:r>
                </a:p>
              </p:txBody>
            </p:sp>
            <p:sp>
              <p:nvSpPr>
                <p:cNvPr id="101" name="Google Shape;101;p13"/>
                <p:cNvSpPr/>
                <p:nvPr/>
              </p:nvSpPr>
              <p:spPr>
                <a:xfrm>
                  <a:off x="385545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02" name="Google Shape;102;p13"/>
              <p:cNvGrpSpPr/>
              <p:nvPr/>
            </p:nvGrpSpPr>
            <p:grpSpPr>
              <a:xfrm>
                <a:off x="3351287" y="6048669"/>
                <a:ext cx="1081493" cy="369300"/>
                <a:chOff x="4065000" y="1849288"/>
                <a:chExt cx="1081493" cy="369300"/>
              </a:xfrm>
            </p:grpSpPr>
            <p:sp>
              <p:nvSpPr>
                <p:cNvPr id="103" name="Google Shape;103;p13"/>
                <p:cNvSpPr txBox="1"/>
                <p:nvPr/>
              </p:nvSpPr>
              <p:spPr>
                <a:xfrm>
                  <a:off x="4207793" y="1849288"/>
                  <a:ext cx="9387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Alguma</a:t>
                  </a:r>
                </a:p>
              </p:txBody>
            </p:sp>
            <p:sp>
              <p:nvSpPr>
                <p:cNvPr id="104" name="Google Shape;104;p13"/>
                <p:cNvSpPr/>
                <p:nvPr/>
              </p:nvSpPr>
              <p:spPr>
                <a:xfrm>
                  <a:off x="4065000" y="196688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05" name="Google Shape;105;p13"/>
              <p:cNvGrpSpPr/>
              <p:nvPr/>
            </p:nvGrpSpPr>
            <p:grpSpPr>
              <a:xfrm>
                <a:off x="4881337" y="6048669"/>
                <a:ext cx="1063793" cy="369300"/>
                <a:chOff x="4093575" y="1849288"/>
                <a:chExt cx="1063793" cy="369300"/>
              </a:xfrm>
            </p:grpSpPr>
            <p:sp>
              <p:nvSpPr>
                <p:cNvPr id="106" name="Google Shape;106;p13"/>
                <p:cNvSpPr txBox="1"/>
                <p:nvPr/>
              </p:nvSpPr>
              <p:spPr>
                <a:xfrm>
                  <a:off x="4236368" y="1849288"/>
                  <a:ext cx="9210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Bastante</a:t>
                  </a:r>
                </a:p>
              </p:txBody>
            </p:sp>
            <p:sp>
              <p:nvSpPr>
                <p:cNvPr id="107" name="Google Shape;107;p13"/>
                <p:cNvSpPr/>
                <p:nvPr/>
              </p:nvSpPr>
              <p:spPr>
                <a:xfrm>
                  <a:off x="4093575" y="196688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08" name="Google Shape;108;p13"/>
              <p:cNvGrpSpPr/>
              <p:nvPr/>
            </p:nvGrpSpPr>
            <p:grpSpPr>
              <a:xfrm>
                <a:off x="6409988" y="6048669"/>
                <a:ext cx="1063793" cy="369300"/>
                <a:chOff x="4715100" y="1834375"/>
                <a:chExt cx="1063793" cy="369300"/>
              </a:xfrm>
            </p:grpSpPr>
            <p:sp>
              <p:nvSpPr>
                <p:cNvPr id="109" name="Google Shape;109;p13"/>
                <p:cNvSpPr txBox="1"/>
                <p:nvPr/>
              </p:nvSpPr>
              <p:spPr>
                <a:xfrm>
                  <a:off x="4857893" y="1834375"/>
                  <a:ext cx="9210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Muita</a:t>
                  </a:r>
                </a:p>
              </p:txBody>
            </p:sp>
            <p:sp>
              <p:nvSpPr>
                <p:cNvPr id="110" name="Google Shape;110;p13"/>
                <p:cNvSpPr/>
                <p:nvPr/>
              </p:nvSpPr>
              <p:spPr>
                <a:xfrm>
                  <a:off x="4715100" y="19519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sp>
          <p:nvSpPr>
            <p:cNvPr id="111" name="Google Shape;111;p13"/>
            <p:cNvSpPr txBox="1"/>
            <p:nvPr/>
          </p:nvSpPr>
          <p:spPr>
            <a:xfrm>
              <a:off x="230563" y="6478456"/>
              <a:ext cx="4784442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 b="1">
                  <a:latin typeface="Proxima Nova"/>
                  <a:ea typeface="Proxima Nova"/>
                  <a:cs typeface="Proxima Nova"/>
                  <a:sym typeface="Proxima Nova"/>
                </a:rPr>
                <a:t>6. Tem facilidade em preencher formulários médicos sem ajuda?</a:t>
              </a: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489768" y="6717369"/>
              <a:ext cx="830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Nenhuma</a:t>
              </a: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346975" y="6834969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1961830" y="6717369"/>
              <a:ext cx="830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Pouca</a:t>
              </a: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1819037" y="6834969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3484955" y="6717369"/>
              <a:ext cx="938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Alguma</a:t>
              </a: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3342162" y="6834969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5015005" y="6717369"/>
              <a:ext cx="9210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Bastante</a:t>
              </a: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4872212" y="6834969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6543655" y="6717369"/>
              <a:ext cx="9210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Muita</a:t>
              </a:r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6400863" y="6834969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122" name="Google Shape;122;p13"/>
          <p:cNvGrpSpPr/>
          <p:nvPr/>
        </p:nvGrpSpPr>
        <p:grpSpPr>
          <a:xfrm>
            <a:off x="228598" y="2331594"/>
            <a:ext cx="7324952" cy="1771025"/>
            <a:chOff x="228598" y="2295706"/>
            <a:chExt cx="7324952" cy="1771025"/>
          </a:xfrm>
        </p:grpSpPr>
        <p:sp>
          <p:nvSpPr>
            <p:cNvPr id="123" name="Google Shape;123;p13"/>
            <p:cNvSpPr/>
            <p:nvPr/>
          </p:nvSpPr>
          <p:spPr>
            <a:xfrm>
              <a:off x="235350" y="2295763"/>
              <a:ext cx="7318200" cy="1770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9E9E9E"/>
                </a:solidFill>
              </a:endParaRPr>
            </a:p>
          </p:txBody>
        </p:sp>
        <p:grpSp>
          <p:nvGrpSpPr>
            <p:cNvPr id="124" name="Google Shape;124;p13"/>
            <p:cNvGrpSpPr/>
            <p:nvPr/>
          </p:nvGrpSpPr>
          <p:grpSpPr>
            <a:xfrm>
              <a:off x="228598" y="2295706"/>
              <a:ext cx="7312052" cy="1771025"/>
              <a:chOff x="228598" y="2337275"/>
              <a:chExt cx="7312052" cy="1771025"/>
            </a:xfrm>
          </p:grpSpPr>
          <p:sp>
            <p:nvSpPr>
              <p:cNvPr id="125" name="Google Shape;125;p13"/>
              <p:cNvSpPr txBox="1"/>
              <p:nvPr/>
            </p:nvSpPr>
            <p:spPr>
              <a:xfrm>
                <a:off x="607263" y="3415600"/>
                <a:ext cx="41949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Se está empregado(a)</a:t>
                </a: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, no trabalho está exposto(a) a químicos, materiais ou condições que tem receio que possam pôr em causa a sua saúde (quer esteja grávida, quer não)? </a:t>
                </a:r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228598" y="2337275"/>
                <a:ext cx="4137163" cy="3539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2. Está empregado(a)? (assinale todas as opções aplicáveis)</a:t>
                </a:r>
              </a:p>
            </p:txBody>
          </p:sp>
          <p:grpSp>
            <p:nvGrpSpPr>
              <p:cNvPr id="127" name="Google Shape;127;p13"/>
              <p:cNvGrpSpPr/>
              <p:nvPr/>
            </p:nvGrpSpPr>
            <p:grpSpPr>
              <a:xfrm>
                <a:off x="356700" y="2576550"/>
                <a:ext cx="1407312" cy="353913"/>
                <a:chOff x="346775" y="2540988"/>
                <a:chExt cx="1407312" cy="353913"/>
              </a:xfrm>
            </p:grpSpPr>
            <p:sp>
              <p:nvSpPr>
                <p:cNvPr id="128" name="Google Shape;128;p13"/>
                <p:cNvSpPr txBox="1"/>
                <p:nvPr/>
              </p:nvSpPr>
              <p:spPr>
                <a:xfrm>
                  <a:off x="489575" y="2540988"/>
                  <a:ext cx="1264512" cy="3539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 spc="-6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Sim, a tempo inteiro</a:t>
                  </a:r>
                </a:p>
              </p:txBody>
            </p:sp>
            <p:sp>
              <p:nvSpPr>
                <p:cNvPr id="129" name="Google Shape;129;p13"/>
                <p:cNvSpPr/>
                <p:nvPr/>
              </p:nvSpPr>
              <p:spPr>
                <a:xfrm>
                  <a:off x="346775" y="26585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30" name="Google Shape;130;p13"/>
              <p:cNvGrpSpPr/>
              <p:nvPr/>
            </p:nvGrpSpPr>
            <p:grpSpPr>
              <a:xfrm>
                <a:off x="1828162" y="2576550"/>
                <a:ext cx="1446798" cy="353913"/>
                <a:chOff x="3759200" y="2082163"/>
                <a:chExt cx="1446798" cy="353913"/>
              </a:xfrm>
            </p:grpSpPr>
            <p:sp>
              <p:nvSpPr>
                <p:cNvPr id="131" name="Google Shape;131;p13"/>
                <p:cNvSpPr txBox="1"/>
                <p:nvPr/>
              </p:nvSpPr>
              <p:spPr>
                <a:xfrm>
                  <a:off x="3901999" y="2082163"/>
                  <a:ext cx="1303999" cy="3539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 spc="-5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Sim, a tempo parcial</a:t>
                  </a:r>
                </a:p>
              </p:txBody>
            </p:sp>
            <p:sp>
              <p:nvSpPr>
                <p:cNvPr id="132" name="Google Shape;132;p13"/>
                <p:cNvSpPr/>
                <p:nvPr/>
              </p:nvSpPr>
              <p:spPr>
                <a:xfrm>
                  <a:off x="3759200" y="2199763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33" name="Google Shape;133;p13"/>
              <p:cNvGrpSpPr/>
              <p:nvPr/>
            </p:nvGrpSpPr>
            <p:grpSpPr>
              <a:xfrm>
                <a:off x="3351287" y="2576550"/>
                <a:ext cx="1425988" cy="354000"/>
                <a:chOff x="5228000" y="2649800"/>
                <a:chExt cx="1425988" cy="354000"/>
              </a:xfrm>
            </p:grpSpPr>
            <p:sp>
              <p:nvSpPr>
                <p:cNvPr id="134" name="Google Shape;134;p13"/>
                <p:cNvSpPr txBox="1"/>
                <p:nvPr/>
              </p:nvSpPr>
              <p:spPr>
                <a:xfrm>
                  <a:off x="5370799" y="2649800"/>
                  <a:ext cx="1283189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Sim, com contrato</a:t>
                  </a:r>
                </a:p>
              </p:txBody>
            </p:sp>
            <p:sp>
              <p:nvSpPr>
                <p:cNvPr id="135" name="Google Shape;135;p13"/>
                <p:cNvSpPr/>
                <p:nvPr/>
              </p:nvSpPr>
              <p:spPr>
                <a:xfrm>
                  <a:off x="5228000" y="276740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36" name="Google Shape;136;p13"/>
              <p:cNvGrpSpPr/>
              <p:nvPr/>
            </p:nvGrpSpPr>
            <p:grpSpPr>
              <a:xfrm>
                <a:off x="4880813" y="2576950"/>
                <a:ext cx="1492836" cy="353913"/>
                <a:chOff x="6461688" y="2392125"/>
                <a:chExt cx="1492836" cy="353913"/>
              </a:xfrm>
            </p:grpSpPr>
            <p:sp>
              <p:nvSpPr>
                <p:cNvPr id="137" name="Google Shape;137;p13"/>
                <p:cNvSpPr txBox="1"/>
                <p:nvPr/>
              </p:nvSpPr>
              <p:spPr>
                <a:xfrm>
                  <a:off x="6604487" y="2392125"/>
                  <a:ext cx="1350037" cy="3539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 spc="-6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Sim, trabalho sazonal</a:t>
                  </a:r>
                </a:p>
              </p:txBody>
            </p:sp>
            <p:sp>
              <p:nvSpPr>
                <p:cNvPr id="138" name="Google Shape;138;p13"/>
                <p:cNvSpPr/>
                <p:nvPr/>
              </p:nvSpPr>
              <p:spPr>
                <a:xfrm>
                  <a:off x="6461688" y="25097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39" name="Google Shape;139;p13"/>
              <p:cNvGrpSpPr/>
              <p:nvPr/>
            </p:nvGrpSpPr>
            <p:grpSpPr>
              <a:xfrm>
                <a:off x="6396450" y="2576550"/>
                <a:ext cx="1144200" cy="353913"/>
                <a:chOff x="6381975" y="2539388"/>
                <a:chExt cx="1144200" cy="353913"/>
              </a:xfrm>
            </p:grpSpPr>
            <p:sp>
              <p:nvSpPr>
                <p:cNvPr id="140" name="Google Shape;140;p13"/>
                <p:cNvSpPr txBox="1"/>
                <p:nvPr/>
              </p:nvSpPr>
              <p:spPr>
                <a:xfrm>
                  <a:off x="6547575" y="2539388"/>
                  <a:ext cx="978600" cy="3539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 spc="-60">
                      <a:latin typeface="Proxima Nova"/>
                      <a:ea typeface="Proxima Nova"/>
                      <a:cs typeface="Proxima Nova"/>
                      <a:sym typeface="Proxima Nova"/>
                    </a:rPr>
                    <a:t>Sou estudante</a:t>
                  </a:r>
                </a:p>
              </p:txBody>
            </p:sp>
            <p:sp>
              <p:nvSpPr>
                <p:cNvPr id="141" name="Google Shape;141;p13"/>
                <p:cNvSpPr/>
                <p:nvPr/>
              </p:nvSpPr>
              <p:spPr>
                <a:xfrm>
                  <a:off x="6381975" y="265698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42" name="Google Shape;142;p13"/>
              <p:cNvGrpSpPr/>
              <p:nvPr/>
            </p:nvGrpSpPr>
            <p:grpSpPr>
              <a:xfrm>
                <a:off x="356700" y="2806663"/>
                <a:ext cx="1202100" cy="692467"/>
                <a:chOff x="1807575" y="1234125"/>
                <a:chExt cx="1202100" cy="692467"/>
              </a:xfrm>
            </p:grpSpPr>
            <p:sp>
              <p:nvSpPr>
                <p:cNvPr id="143" name="Google Shape;143;p13"/>
                <p:cNvSpPr txBox="1"/>
                <p:nvPr/>
              </p:nvSpPr>
              <p:spPr>
                <a:xfrm>
                  <a:off x="1950375" y="1234125"/>
                  <a:ext cx="1059300" cy="69246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Não, devido a incapacidade ou doença</a:t>
                  </a:r>
                </a:p>
              </p:txBody>
            </p:sp>
            <p:sp>
              <p:nvSpPr>
                <p:cNvPr id="144" name="Google Shape;144;p13"/>
                <p:cNvSpPr/>
                <p:nvPr/>
              </p:nvSpPr>
              <p:spPr>
                <a:xfrm>
                  <a:off x="1807575" y="1351724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45" name="Google Shape;145;p13"/>
              <p:cNvGrpSpPr/>
              <p:nvPr/>
            </p:nvGrpSpPr>
            <p:grpSpPr>
              <a:xfrm>
                <a:off x="1828162" y="2806663"/>
                <a:ext cx="1382648" cy="692467"/>
                <a:chOff x="2584350" y="1625275"/>
                <a:chExt cx="1382648" cy="692467"/>
              </a:xfrm>
            </p:grpSpPr>
            <p:sp>
              <p:nvSpPr>
                <p:cNvPr id="146" name="Google Shape;146;p13"/>
                <p:cNvSpPr txBox="1"/>
                <p:nvPr/>
              </p:nvSpPr>
              <p:spPr>
                <a:xfrm>
                  <a:off x="2727149" y="1625275"/>
                  <a:ext cx="1239849" cy="69246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 spc="-5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Não, </a:t>
                  </a:r>
                  <a:r>
                    <a:rPr lang="pt-PT" sz="1100" spc="-60">
                      <a:latin typeface="Proxima Nova"/>
                      <a:ea typeface="Proxima Nova"/>
                      <a:cs typeface="Proxima Nova"/>
                      <a:sym typeface="Proxima Nova"/>
                    </a:rPr>
                    <a:t>porque tenho </a:t>
                  </a:r>
                  <a:r>
                    <a:rPr lang="pt-PT" sz="1100" spc="-50">
                      <a:latin typeface="Proxima Nova"/>
                      <a:ea typeface="Proxima Nova"/>
                      <a:cs typeface="Proxima Nova"/>
                      <a:sym typeface="Proxima Nova"/>
                    </a:rPr>
                    <a:t>de cuidar de criança ou idoso</a:t>
                  </a:r>
                </a:p>
              </p:txBody>
            </p:sp>
            <p:sp>
              <p:nvSpPr>
                <p:cNvPr id="147" name="Google Shape;147;p13"/>
                <p:cNvSpPr/>
                <p:nvPr/>
              </p:nvSpPr>
              <p:spPr>
                <a:xfrm>
                  <a:off x="2584350" y="17428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48" name="Google Shape;148;p13"/>
              <p:cNvGrpSpPr/>
              <p:nvPr/>
            </p:nvGrpSpPr>
            <p:grpSpPr>
              <a:xfrm>
                <a:off x="3351287" y="2806663"/>
                <a:ext cx="1310400" cy="692700"/>
                <a:chOff x="2842700" y="2406763"/>
                <a:chExt cx="1310400" cy="692700"/>
              </a:xfrm>
            </p:grpSpPr>
            <p:sp>
              <p:nvSpPr>
                <p:cNvPr id="149" name="Google Shape;149;p13"/>
                <p:cNvSpPr txBox="1"/>
                <p:nvPr/>
              </p:nvSpPr>
              <p:spPr>
                <a:xfrm>
                  <a:off x="2985500" y="2406763"/>
                  <a:ext cx="1167600" cy="692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 spc="-5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Não, por dificuldade de transporte</a:t>
                  </a:r>
                </a:p>
              </p:txBody>
            </p:sp>
            <p:sp>
              <p:nvSpPr>
                <p:cNvPr id="150" name="Google Shape;150;p13"/>
                <p:cNvSpPr/>
                <p:nvPr/>
              </p:nvSpPr>
              <p:spPr>
                <a:xfrm>
                  <a:off x="2842700" y="252435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51" name="Google Shape;151;p13"/>
              <p:cNvGrpSpPr/>
              <p:nvPr/>
            </p:nvGrpSpPr>
            <p:grpSpPr>
              <a:xfrm>
                <a:off x="6396463" y="2806663"/>
                <a:ext cx="1019236" cy="523190"/>
                <a:chOff x="6216000" y="2111550"/>
                <a:chExt cx="1019236" cy="523190"/>
              </a:xfrm>
            </p:grpSpPr>
            <p:sp>
              <p:nvSpPr>
                <p:cNvPr id="152" name="Google Shape;152;p13"/>
                <p:cNvSpPr txBox="1"/>
                <p:nvPr/>
              </p:nvSpPr>
              <p:spPr>
                <a:xfrm>
                  <a:off x="6358799" y="2111550"/>
                  <a:ext cx="876437" cy="52319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Não, por outra razão</a:t>
                  </a:r>
                </a:p>
              </p:txBody>
            </p:sp>
            <p:sp>
              <p:nvSpPr>
                <p:cNvPr id="153" name="Google Shape;153;p13"/>
                <p:cNvSpPr/>
                <p:nvPr/>
              </p:nvSpPr>
              <p:spPr>
                <a:xfrm>
                  <a:off x="6216000" y="222913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54" name="Google Shape;154;p13"/>
              <p:cNvGrpSpPr/>
              <p:nvPr/>
            </p:nvGrpSpPr>
            <p:grpSpPr>
              <a:xfrm>
                <a:off x="4880813" y="2806663"/>
                <a:ext cx="1310400" cy="692700"/>
                <a:chOff x="2876000" y="2406763"/>
                <a:chExt cx="1310400" cy="692700"/>
              </a:xfrm>
            </p:grpSpPr>
            <p:sp>
              <p:nvSpPr>
                <p:cNvPr id="155" name="Google Shape;155;p13"/>
                <p:cNvSpPr txBox="1"/>
                <p:nvPr/>
              </p:nvSpPr>
              <p:spPr>
                <a:xfrm>
                  <a:off x="3018800" y="2406763"/>
                  <a:ext cx="1167600" cy="692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Não, porque é difícil encontrar trabalho</a:t>
                  </a:r>
                </a:p>
              </p:txBody>
            </p:sp>
            <p:sp>
              <p:nvSpPr>
                <p:cNvPr id="156" name="Google Shape;156;p13"/>
                <p:cNvSpPr/>
                <p:nvPr/>
              </p:nvSpPr>
              <p:spPr>
                <a:xfrm>
                  <a:off x="2876000" y="252435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57" name="Google Shape;157;p13"/>
              <p:cNvGrpSpPr/>
              <p:nvPr/>
            </p:nvGrpSpPr>
            <p:grpSpPr>
              <a:xfrm>
                <a:off x="4880813" y="3541275"/>
                <a:ext cx="639600" cy="354000"/>
                <a:chOff x="3254175" y="900225"/>
                <a:chExt cx="639600" cy="354000"/>
              </a:xfrm>
            </p:grpSpPr>
            <p:sp>
              <p:nvSpPr>
                <p:cNvPr id="158" name="Google Shape;158;p13"/>
                <p:cNvSpPr txBox="1"/>
                <p:nvPr/>
              </p:nvSpPr>
              <p:spPr>
                <a:xfrm>
                  <a:off x="3396975" y="900225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</a:t>
                  </a:r>
                </a:p>
              </p:txBody>
            </p:sp>
            <p:sp>
              <p:nvSpPr>
                <p:cNvPr id="159" name="Google Shape;159;p13"/>
                <p:cNvSpPr/>
                <p:nvPr/>
              </p:nvSpPr>
              <p:spPr>
                <a:xfrm>
                  <a:off x="3254175" y="10101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60" name="Google Shape;160;p13"/>
              <p:cNvGrpSpPr/>
              <p:nvPr/>
            </p:nvGrpSpPr>
            <p:grpSpPr>
              <a:xfrm>
                <a:off x="6400163" y="3541275"/>
                <a:ext cx="582000" cy="354000"/>
                <a:chOff x="6403900" y="3038375"/>
                <a:chExt cx="582000" cy="354000"/>
              </a:xfrm>
            </p:grpSpPr>
            <p:sp>
              <p:nvSpPr>
                <p:cNvPr id="161" name="Google Shape;161;p13"/>
                <p:cNvSpPr txBox="1"/>
                <p:nvPr/>
              </p:nvSpPr>
              <p:spPr>
                <a:xfrm>
                  <a:off x="6546700" y="3038375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</a:t>
                  </a:r>
                </a:p>
              </p:txBody>
            </p:sp>
            <p:sp>
              <p:nvSpPr>
                <p:cNvPr id="162" name="Google Shape;162;p13"/>
                <p:cNvSpPr/>
                <p:nvPr/>
              </p:nvSpPr>
              <p:spPr>
                <a:xfrm>
                  <a:off x="6403900" y="31483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</p:grpSp>
      <p:cxnSp>
        <p:nvCxnSpPr>
          <p:cNvPr id="163" name="Google Shape;163;p13"/>
          <p:cNvCxnSpPr/>
          <p:nvPr/>
        </p:nvCxnSpPr>
        <p:spPr>
          <a:xfrm rot="10800000" flipH="1">
            <a:off x="235350" y="1814288"/>
            <a:ext cx="7318200" cy="9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64" name="Google Shape;164;p13"/>
          <p:cNvGrpSpPr/>
          <p:nvPr/>
        </p:nvGrpSpPr>
        <p:grpSpPr>
          <a:xfrm>
            <a:off x="195738" y="1893900"/>
            <a:ext cx="7397425" cy="362400"/>
            <a:chOff x="195738" y="1893900"/>
            <a:chExt cx="7397425" cy="362400"/>
          </a:xfrm>
        </p:grpSpPr>
        <p:sp>
          <p:nvSpPr>
            <p:cNvPr id="165" name="Google Shape;165;p13"/>
            <p:cNvSpPr txBox="1"/>
            <p:nvPr/>
          </p:nvSpPr>
          <p:spPr>
            <a:xfrm>
              <a:off x="195738" y="1893900"/>
              <a:ext cx="26829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 b="1">
                  <a:latin typeface="Proxima Nova"/>
                  <a:ea typeface="Proxima Nova"/>
                  <a:cs typeface="Proxima Nova"/>
                  <a:sym typeface="Proxima Nova"/>
                </a:rPr>
                <a:t>1. Tem algum prestador de cuidados primários?</a:t>
              </a:r>
            </a:p>
          </p:txBody>
        </p:sp>
        <p:grpSp>
          <p:nvGrpSpPr>
            <p:cNvPr id="166" name="Google Shape;166;p13"/>
            <p:cNvGrpSpPr/>
            <p:nvPr/>
          </p:nvGrpSpPr>
          <p:grpSpPr>
            <a:xfrm>
              <a:off x="3000375" y="1902300"/>
              <a:ext cx="637725" cy="354000"/>
              <a:chOff x="3855450" y="2162275"/>
              <a:chExt cx="637725" cy="354000"/>
            </a:xfrm>
          </p:grpSpPr>
          <p:sp>
            <p:nvSpPr>
              <p:cNvPr id="167" name="Google Shape;167;p13"/>
              <p:cNvSpPr txBox="1"/>
              <p:nvPr/>
            </p:nvSpPr>
            <p:spPr>
              <a:xfrm>
                <a:off x="3998262" y="2162275"/>
                <a:ext cx="494913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Sim</a:t>
                </a:r>
              </a:p>
            </p:txBody>
          </p:sp>
          <p:sp>
            <p:nvSpPr>
              <p:cNvPr id="168" name="Google Shape;168;p13"/>
              <p:cNvSpPr/>
              <p:nvPr/>
            </p:nvSpPr>
            <p:spPr>
              <a:xfrm>
                <a:off x="3855450" y="22722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169" name="Google Shape;169;p13"/>
            <p:cNvGrpSpPr/>
            <p:nvPr/>
          </p:nvGrpSpPr>
          <p:grpSpPr>
            <a:xfrm>
              <a:off x="3754963" y="1900450"/>
              <a:ext cx="610799" cy="354000"/>
              <a:chOff x="3855450" y="2435975"/>
              <a:chExt cx="610799" cy="354000"/>
            </a:xfrm>
          </p:grpSpPr>
          <p:sp>
            <p:nvSpPr>
              <p:cNvPr id="170" name="Google Shape;170;p13"/>
              <p:cNvSpPr txBox="1"/>
              <p:nvPr/>
            </p:nvSpPr>
            <p:spPr>
              <a:xfrm>
                <a:off x="4003124" y="2435975"/>
                <a:ext cx="463125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Não</a:t>
                </a:r>
              </a:p>
            </p:txBody>
          </p:sp>
          <p:sp>
            <p:nvSpPr>
              <p:cNvPr id="171" name="Google Shape;171;p13"/>
              <p:cNvSpPr/>
              <p:nvPr/>
            </p:nvSpPr>
            <p:spPr>
              <a:xfrm>
                <a:off x="3855450" y="253937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172" name="Google Shape;172;p13"/>
            <p:cNvGrpSpPr/>
            <p:nvPr/>
          </p:nvGrpSpPr>
          <p:grpSpPr>
            <a:xfrm>
              <a:off x="4365763" y="1893900"/>
              <a:ext cx="3227400" cy="354000"/>
              <a:chOff x="4398625" y="1983275"/>
              <a:chExt cx="3227400" cy="354000"/>
            </a:xfrm>
          </p:grpSpPr>
          <p:sp>
            <p:nvSpPr>
              <p:cNvPr id="173" name="Google Shape;173;p13"/>
              <p:cNvSpPr txBox="1"/>
              <p:nvPr/>
            </p:nvSpPr>
            <p:spPr>
              <a:xfrm>
                <a:off x="4398625" y="1983275"/>
                <a:ext cx="3227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Se respondeu sim, quem é?</a:t>
                </a: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 </a:t>
                </a:r>
              </a:p>
            </p:txBody>
          </p:sp>
          <p:cxnSp>
            <p:nvCxnSpPr>
              <p:cNvPr id="174" name="Google Shape;174;p13"/>
              <p:cNvCxnSpPr>
                <a:cxnSpLocks/>
              </p:cNvCxnSpPr>
              <p:nvPr/>
            </p:nvCxnSpPr>
            <p:spPr>
              <a:xfrm>
                <a:off x="6207675" y="2227325"/>
                <a:ext cx="1395971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175" name="Google Shape;175;p13"/>
          <p:cNvGrpSpPr/>
          <p:nvPr/>
        </p:nvGrpSpPr>
        <p:grpSpPr>
          <a:xfrm>
            <a:off x="5519225" y="9614250"/>
            <a:ext cx="2125429" cy="431100"/>
            <a:chOff x="5267600" y="9594750"/>
            <a:chExt cx="2125429" cy="431100"/>
          </a:xfrm>
        </p:grpSpPr>
        <p:cxnSp>
          <p:nvCxnSpPr>
            <p:cNvPr id="176" name="Google Shape;176;p13"/>
            <p:cNvCxnSpPr/>
            <p:nvPr/>
          </p:nvCxnSpPr>
          <p:spPr>
            <a:xfrm>
              <a:off x="6254829" y="9835263"/>
              <a:ext cx="1138200" cy="48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77" name="Google Shape;177;p13"/>
            <p:cNvSpPr txBox="1"/>
            <p:nvPr/>
          </p:nvSpPr>
          <p:spPr>
            <a:xfrm>
              <a:off x="5267600" y="9594750"/>
              <a:ext cx="12555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600" b="1">
                  <a:latin typeface="Proxima Nova"/>
                  <a:ea typeface="Proxima Nova"/>
                  <a:cs typeface="Proxima Nova"/>
                  <a:sym typeface="Proxima Nova"/>
                </a:rPr>
                <a:t>Continuar</a:t>
              </a:r>
            </a:p>
          </p:txBody>
        </p:sp>
      </p:grpSp>
      <p:sp>
        <p:nvSpPr>
          <p:cNvPr id="178" name="Google Shape;178;p13"/>
          <p:cNvSpPr txBox="1"/>
          <p:nvPr/>
        </p:nvSpPr>
        <p:spPr>
          <a:xfrm>
            <a:off x="4653300" y="171449"/>
            <a:ext cx="2882875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 b="1">
                <a:latin typeface="Proxima Nova"/>
                <a:ea typeface="Proxima Nova"/>
                <a:cs typeface="Proxima Nova"/>
                <a:sym typeface="Proxima Nova"/>
              </a:rPr>
              <a:t>Nome:</a:t>
            </a:r>
            <a:r>
              <a:rPr lang="pt-PT" sz="1100">
                <a:latin typeface="Proxima Nova"/>
                <a:ea typeface="Proxima Nova"/>
                <a:cs typeface="Proxima Nova"/>
                <a:sym typeface="Proxima Nova"/>
              </a:rPr>
              <a:t> ____________________________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 b="1">
                <a:latin typeface="Proxima Nova"/>
                <a:ea typeface="Proxima Nova"/>
                <a:cs typeface="Proxima Nova"/>
                <a:sym typeface="Proxima Nova"/>
              </a:rPr>
              <a:t>Data de nascimento: </a:t>
            </a:r>
            <a:r>
              <a:rPr lang="pt-PT" sz="1100">
                <a:latin typeface="Proxima Nova"/>
                <a:ea typeface="Proxima Nova"/>
                <a:cs typeface="Proxima Nova"/>
                <a:sym typeface="Proxima Nova"/>
              </a:rPr>
              <a:t>_________________</a:t>
            </a:r>
          </a:p>
        </p:txBody>
      </p:sp>
      <p:grpSp>
        <p:nvGrpSpPr>
          <p:cNvPr id="179" name="Google Shape;179;p13"/>
          <p:cNvGrpSpPr/>
          <p:nvPr/>
        </p:nvGrpSpPr>
        <p:grpSpPr>
          <a:xfrm>
            <a:off x="217975" y="7309050"/>
            <a:ext cx="7493324" cy="2276626"/>
            <a:chOff x="217975" y="7309050"/>
            <a:chExt cx="7493324" cy="2276626"/>
          </a:xfrm>
        </p:grpSpPr>
        <p:sp>
          <p:nvSpPr>
            <p:cNvPr id="180" name="Google Shape;180;p13"/>
            <p:cNvSpPr/>
            <p:nvPr/>
          </p:nvSpPr>
          <p:spPr>
            <a:xfrm>
              <a:off x="217975" y="8874975"/>
              <a:ext cx="7318200" cy="369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9E9E9E"/>
                </a:solidFill>
              </a:endParaRPr>
            </a:p>
          </p:txBody>
        </p:sp>
        <p:sp>
          <p:nvSpPr>
            <p:cNvPr id="181" name="Google Shape;181;p13"/>
            <p:cNvSpPr/>
            <p:nvPr/>
          </p:nvSpPr>
          <p:spPr>
            <a:xfrm>
              <a:off x="219550" y="8023500"/>
              <a:ext cx="7318200" cy="4194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9E9E9E"/>
                </a:solidFill>
              </a:endParaRPr>
            </a:p>
          </p:txBody>
        </p:sp>
        <p:sp>
          <p:nvSpPr>
            <p:cNvPr id="182" name="Google Shape;182;p13"/>
            <p:cNvSpPr txBox="1"/>
            <p:nvPr/>
          </p:nvSpPr>
          <p:spPr>
            <a:xfrm>
              <a:off x="235349" y="7309050"/>
              <a:ext cx="4566813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 b="1">
                  <a:solidFill>
                    <a:schemeClr val="dk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7. Usa algum destes produtos? (assinale todas as opções aplicáveis)</a:t>
              </a:r>
            </a:p>
          </p:txBody>
        </p:sp>
        <p:grpSp>
          <p:nvGrpSpPr>
            <p:cNvPr id="183" name="Google Shape;183;p13"/>
            <p:cNvGrpSpPr/>
            <p:nvPr/>
          </p:nvGrpSpPr>
          <p:grpSpPr>
            <a:xfrm>
              <a:off x="591649" y="8865456"/>
              <a:ext cx="6382351" cy="354000"/>
              <a:chOff x="603549" y="8789969"/>
              <a:chExt cx="6382351" cy="354000"/>
            </a:xfrm>
          </p:grpSpPr>
          <p:sp>
            <p:nvSpPr>
              <p:cNvPr id="184" name="Google Shape;184;p13"/>
              <p:cNvSpPr txBox="1"/>
              <p:nvPr/>
            </p:nvSpPr>
            <p:spPr>
              <a:xfrm>
                <a:off x="603549" y="8789969"/>
                <a:ext cx="2408725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Alguma vez tentou deixar de usar?</a:t>
                </a:r>
              </a:p>
            </p:txBody>
          </p:sp>
          <p:grpSp>
            <p:nvGrpSpPr>
              <p:cNvPr id="185" name="Google Shape;185;p13"/>
              <p:cNvGrpSpPr/>
              <p:nvPr/>
            </p:nvGrpSpPr>
            <p:grpSpPr>
              <a:xfrm>
                <a:off x="4877100" y="8789969"/>
                <a:ext cx="639600" cy="354000"/>
                <a:chOff x="3111238" y="2122625"/>
                <a:chExt cx="639600" cy="354000"/>
              </a:xfrm>
            </p:grpSpPr>
            <p:sp>
              <p:nvSpPr>
                <p:cNvPr id="186" name="Google Shape;186;p13"/>
                <p:cNvSpPr txBox="1"/>
                <p:nvPr/>
              </p:nvSpPr>
              <p:spPr>
                <a:xfrm>
                  <a:off x="3254038" y="2122625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</a:t>
                  </a:r>
                </a:p>
              </p:txBody>
            </p:sp>
            <p:sp>
              <p:nvSpPr>
                <p:cNvPr id="187" name="Google Shape;187;p13"/>
                <p:cNvSpPr/>
                <p:nvPr/>
              </p:nvSpPr>
              <p:spPr>
                <a:xfrm>
                  <a:off x="3111238" y="22325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88" name="Google Shape;188;p13"/>
              <p:cNvGrpSpPr/>
              <p:nvPr/>
            </p:nvGrpSpPr>
            <p:grpSpPr>
              <a:xfrm>
                <a:off x="6403900" y="8789969"/>
                <a:ext cx="582000" cy="354000"/>
                <a:chOff x="3279013" y="2389775"/>
                <a:chExt cx="582000" cy="354000"/>
              </a:xfrm>
            </p:grpSpPr>
            <p:sp>
              <p:nvSpPr>
                <p:cNvPr id="189" name="Google Shape;189;p13"/>
                <p:cNvSpPr txBox="1"/>
                <p:nvPr/>
              </p:nvSpPr>
              <p:spPr>
                <a:xfrm>
                  <a:off x="3421813" y="2389775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</a:t>
                  </a:r>
                </a:p>
              </p:txBody>
            </p:sp>
            <p:sp>
              <p:nvSpPr>
                <p:cNvPr id="190" name="Google Shape;190;p13"/>
                <p:cNvSpPr/>
                <p:nvPr/>
              </p:nvSpPr>
              <p:spPr>
                <a:xfrm>
                  <a:off x="3279013" y="24997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191" name="Google Shape;191;p13"/>
            <p:cNvGrpSpPr/>
            <p:nvPr/>
          </p:nvGrpSpPr>
          <p:grpSpPr>
            <a:xfrm>
              <a:off x="591650" y="9231638"/>
              <a:ext cx="6382350" cy="354038"/>
              <a:chOff x="675000" y="8789938"/>
              <a:chExt cx="6382350" cy="354038"/>
            </a:xfrm>
          </p:grpSpPr>
          <p:sp>
            <p:nvSpPr>
              <p:cNvPr id="192" name="Google Shape;192;p13"/>
              <p:cNvSpPr txBox="1"/>
              <p:nvPr/>
            </p:nvSpPr>
            <p:spPr>
              <a:xfrm>
                <a:off x="675000" y="8789975"/>
                <a:ext cx="2654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Gostava de tentar deixar de usar?</a:t>
                </a:r>
              </a:p>
            </p:txBody>
          </p:sp>
          <p:grpSp>
            <p:nvGrpSpPr>
              <p:cNvPr id="193" name="Google Shape;193;p13"/>
              <p:cNvGrpSpPr/>
              <p:nvPr/>
            </p:nvGrpSpPr>
            <p:grpSpPr>
              <a:xfrm>
                <a:off x="4948550" y="8789938"/>
                <a:ext cx="639600" cy="354000"/>
                <a:chOff x="3277938" y="1952638"/>
                <a:chExt cx="639600" cy="354000"/>
              </a:xfrm>
            </p:grpSpPr>
            <p:sp>
              <p:nvSpPr>
                <p:cNvPr id="194" name="Google Shape;194;p13"/>
                <p:cNvSpPr txBox="1"/>
                <p:nvPr/>
              </p:nvSpPr>
              <p:spPr>
                <a:xfrm>
                  <a:off x="3420738" y="1952638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</a:t>
                  </a:r>
                </a:p>
              </p:txBody>
            </p:sp>
            <p:sp>
              <p:nvSpPr>
                <p:cNvPr id="195" name="Google Shape;195;p13"/>
                <p:cNvSpPr/>
                <p:nvPr/>
              </p:nvSpPr>
              <p:spPr>
                <a:xfrm>
                  <a:off x="3277938" y="206258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96" name="Google Shape;196;p13"/>
              <p:cNvGrpSpPr/>
              <p:nvPr/>
            </p:nvGrpSpPr>
            <p:grpSpPr>
              <a:xfrm>
                <a:off x="6475350" y="8789938"/>
                <a:ext cx="582000" cy="354000"/>
                <a:chOff x="3445713" y="2218263"/>
                <a:chExt cx="582000" cy="354000"/>
              </a:xfrm>
            </p:grpSpPr>
            <p:sp>
              <p:nvSpPr>
                <p:cNvPr id="197" name="Google Shape;197;p13"/>
                <p:cNvSpPr txBox="1"/>
                <p:nvPr/>
              </p:nvSpPr>
              <p:spPr>
                <a:xfrm>
                  <a:off x="3588513" y="2218263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</a:t>
                  </a:r>
                </a:p>
              </p:txBody>
            </p:sp>
            <p:sp>
              <p:nvSpPr>
                <p:cNvPr id="198" name="Google Shape;198;p13"/>
                <p:cNvSpPr/>
                <p:nvPr/>
              </p:nvSpPr>
              <p:spPr>
                <a:xfrm>
                  <a:off x="3445713" y="2328213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199" name="Google Shape;199;p13"/>
            <p:cNvGrpSpPr/>
            <p:nvPr/>
          </p:nvGrpSpPr>
          <p:grpSpPr>
            <a:xfrm>
              <a:off x="591650" y="7963850"/>
              <a:ext cx="7105800" cy="523200"/>
              <a:chOff x="603550" y="7522150"/>
              <a:chExt cx="7105800" cy="523200"/>
            </a:xfrm>
          </p:grpSpPr>
          <p:sp>
            <p:nvSpPr>
              <p:cNvPr id="200" name="Google Shape;200;p13"/>
              <p:cNvSpPr txBox="1"/>
              <p:nvPr/>
            </p:nvSpPr>
            <p:spPr>
              <a:xfrm>
                <a:off x="603550" y="7522150"/>
                <a:ext cx="71058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Se respondeu sim</a:t>
                </a: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: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Que idade tinha quando começou a usar este(s) produto(s)? </a:t>
                </a:r>
              </a:p>
            </p:txBody>
          </p:sp>
          <p:cxnSp>
            <p:nvCxnSpPr>
              <p:cNvPr id="201" name="Google Shape;201;p13"/>
              <p:cNvCxnSpPr/>
              <p:nvPr/>
            </p:nvCxnSpPr>
            <p:spPr>
              <a:xfrm>
                <a:off x="4897500" y="7927088"/>
                <a:ext cx="2654400" cy="1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202" name="Google Shape;202;p13"/>
            <p:cNvSpPr txBox="1"/>
            <p:nvPr/>
          </p:nvSpPr>
          <p:spPr>
            <a:xfrm>
              <a:off x="492194" y="8482844"/>
              <a:ext cx="69669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Que quantidade usa por dia? </a:t>
              </a:r>
            </a:p>
          </p:txBody>
        </p:sp>
        <p:grpSp>
          <p:nvGrpSpPr>
            <p:cNvPr id="203" name="Google Shape;203;p13"/>
            <p:cNvGrpSpPr/>
            <p:nvPr/>
          </p:nvGrpSpPr>
          <p:grpSpPr>
            <a:xfrm>
              <a:off x="350400" y="7543925"/>
              <a:ext cx="7360899" cy="523200"/>
              <a:chOff x="350400" y="7543925"/>
              <a:chExt cx="7360899" cy="523200"/>
            </a:xfrm>
          </p:grpSpPr>
          <p:grpSp>
            <p:nvGrpSpPr>
              <p:cNvPr id="204" name="Google Shape;204;p13"/>
              <p:cNvGrpSpPr/>
              <p:nvPr/>
            </p:nvGrpSpPr>
            <p:grpSpPr>
              <a:xfrm>
                <a:off x="350400" y="7543925"/>
                <a:ext cx="973198" cy="354000"/>
                <a:chOff x="350400" y="7543925"/>
                <a:chExt cx="973198" cy="354000"/>
              </a:xfrm>
            </p:grpSpPr>
            <p:sp>
              <p:nvSpPr>
                <p:cNvPr id="205" name="Google Shape;205;p13"/>
                <p:cNvSpPr txBox="1"/>
                <p:nvPr/>
              </p:nvSpPr>
              <p:spPr>
                <a:xfrm>
                  <a:off x="493198" y="7543925"/>
                  <a:ext cx="8304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Cigarros</a:t>
                  </a:r>
                </a:p>
              </p:txBody>
            </p:sp>
            <p:sp>
              <p:nvSpPr>
                <p:cNvPr id="206" name="Google Shape;206;p13"/>
                <p:cNvSpPr/>
                <p:nvPr/>
              </p:nvSpPr>
              <p:spPr>
                <a:xfrm>
                  <a:off x="350400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207" name="Google Shape;207;p13"/>
              <p:cNvGrpSpPr/>
              <p:nvPr/>
            </p:nvGrpSpPr>
            <p:grpSpPr>
              <a:xfrm>
                <a:off x="5360539" y="7543925"/>
                <a:ext cx="877701" cy="353913"/>
                <a:chOff x="5193510" y="7543925"/>
                <a:chExt cx="877701" cy="353913"/>
              </a:xfrm>
            </p:grpSpPr>
            <p:sp>
              <p:nvSpPr>
                <p:cNvPr id="208" name="Google Shape;208;p13"/>
                <p:cNvSpPr txBox="1"/>
                <p:nvPr/>
              </p:nvSpPr>
              <p:spPr>
                <a:xfrm>
                  <a:off x="5343113" y="7543925"/>
                  <a:ext cx="728098" cy="3539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 spc="-30">
                      <a:latin typeface="Proxima Nova"/>
                      <a:ea typeface="Proxima Nova"/>
                      <a:cs typeface="Proxima Nova"/>
                      <a:sym typeface="Proxima Nova"/>
                    </a:rPr>
                    <a:t>Charutos</a:t>
                  </a:r>
                </a:p>
              </p:txBody>
            </p:sp>
            <p:sp>
              <p:nvSpPr>
                <p:cNvPr id="209" name="Google Shape;209;p13"/>
                <p:cNvSpPr/>
                <p:nvPr/>
              </p:nvSpPr>
              <p:spPr>
                <a:xfrm>
                  <a:off x="5193510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210" name="Google Shape;210;p13"/>
              <p:cNvGrpSpPr/>
              <p:nvPr/>
            </p:nvGrpSpPr>
            <p:grpSpPr>
              <a:xfrm>
                <a:off x="1621432" y="7543925"/>
                <a:ext cx="973346" cy="523200"/>
                <a:chOff x="1561178" y="7543925"/>
                <a:chExt cx="973346" cy="523200"/>
              </a:xfrm>
            </p:grpSpPr>
            <p:sp>
              <p:nvSpPr>
                <p:cNvPr id="211" name="Google Shape;211;p13"/>
                <p:cNvSpPr txBox="1"/>
                <p:nvPr/>
              </p:nvSpPr>
              <p:spPr>
                <a:xfrm>
                  <a:off x="1704124" y="7543925"/>
                  <a:ext cx="8304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 spc="-50">
                      <a:latin typeface="Proxima Nova"/>
                      <a:ea typeface="Proxima Nova"/>
                      <a:cs typeface="Proxima Nova"/>
                      <a:sym typeface="Proxima Nova"/>
                    </a:rPr>
                    <a:t>Cigarros eletrónicos</a:t>
                  </a:r>
                </a:p>
              </p:txBody>
            </p:sp>
            <p:sp>
              <p:nvSpPr>
                <p:cNvPr id="212" name="Google Shape;212;p13"/>
                <p:cNvSpPr/>
                <p:nvPr/>
              </p:nvSpPr>
              <p:spPr>
                <a:xfrm>
                  <a:off x="1561177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213" name="Google Shape;213;p13"/>
              <p:cNvGrpSpPr/>
              <p:nvPr/>
            </p:nvGrpSpPr>
            <p:grpSpPr>
              <a:xfrm>
                <a:off x="2892611" y="7543925"/>
                <a:ext cx="1063945" cy="523200"/>
                <a:chOff x="2771955" y="7543925"/>
                <a:chExt cx="1063945" cy="523200"/>
              </a:xfrm>
            </p:grpSpPr>
            <p:sp>
              <p:nvSpPr>
                <p:cNvPr id="214" name="Google Shape;214;p13"/>
                <p:cNvSpPr txBox="1"/>
                <p:nvPr/>
              </p:nvSpPr>
              <p:spPr>
                <a:xfrm>
                  <a:off x="2914900" y="7543925"/>
                  <a:ext cx="9210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Tabaco sem fumo</a:t>
                  </a:r>
                </a:p>
              </p:txBody>
            </p:sp>
            <p:sp>
              <p:nvSpPr>
                <p:cNvPr id="215" name="Google Shape;215;p13"/>
                <p:cNvSpPr/>
                <p:nvPr/>
              </p:nvSpPr>
              <p:spPr>
                <a:xfrm>
                  <a:off x="2771955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216" name="Google Shape;216;p13"/>
              <p:cNvGrpSpPr/>
              <p:nvPr/>
            </p:nvGrpSpPr>
            <p:grpSpPr>
              <a:xfrm>
                <a:off x="4254389" y="7543925"/>
                <a:ext cx="802118" cy="354000"/>
                <a:chOff x="3982733" y="7543925"/>
                <a:chExt cx="802118" cy="354000"/>
              </a:xfrm>
            </p:grpSpPr>
            <p:sp>
              <p:nvSpPr>
                <p:cNvPr id="217" name="Google Shape;217;p13"/>
                <p:cNvSpPr txBox="1"/>
                <p:nvPr/>
              </p:nvSpPr>
              <p:spPr>
                <a:xfrm>
                  <a:off x="4119450" y="7543925"/>
                  <a:ext cx="6654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Shisha</a:t>
                  </a:r>
                </a:p>
              </p:txBody>
            </p:sp>
            <p:sp>
              <p:nvSpPr>
                <p:cNvPr id="218" name="Google Shape;218;p13"/>
                <p:cNvSpPr/>
                <p:nvPr/>
              </p:nvSpPr>
              <p:spPr>
                <a:xfrm>
                  <a:off x="3982733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219" name="Google Shape;219;p13"/>
              <p:cNvGrpSpPr/>
              <p:nvPr/>
            </p:nvGrpSpPr>
            <p:grpSpPr>
              <a:xfrm>
                <a:off x="6404287" y="7543925"/>
                <a:ext cx="1307012" cy="523200"/>
                <a:chOff x="6404288" y="7543925"/>
                <a:chExt cx="1307012" cy="523200"/>
              </a:xfrm>
            </p:grpSpPr>
            <p:sp>
              <p:nvSpPr>
                <p:cNvPr id="220" name="Google Shape;220;p13"/>
                <p:cNvSpPr txBox="1"/>
                <p:nvPr/>
              </p:nvSpPr>
              <p:spPr>
                <a:xfrm>
                  <a:off x="6553300" y="7543925"/>
                  <a:ext cx="11580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 spc="-3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Não, nenhum destes produtos</a:t>
                  </a:r>
                </a:p>
              </p:txBody>
            </p:sp>
            <p:sp>
              <p:nvSpPr>
                <p:cNvPr id="221" name="Google Shape;221;p13"/>
                <p:cNvSpPr/>
                <p:nvPr/>
              </p:nvSpPr>
              <p:spPr>
                <a:xfrm>
                  <a:off x="6404288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222" name="Google Shape;222;p13"/>
            <p:cNvGrpSpPr/>
            <p:nvPr/>
          </p:nvGrpSpPr>
          <p:grpSpPr>
            <a:xfrm>
              <a:off x="2387391" y="8412075"/>
              <a:ext cx="1325710" cy="523200"/>
              <a:chOff x="2394941" y="8503775"/>
              <a:chExt cx="1325710" cy="523200"/>
            </a:xfrm>
          </p:grpSpPr>
          <p:cxnSp>
            <p:nvCxnSpPr>
              <p:cNvPr id="223" name="Google Shape;223;p13"/>
              <p:cNvCxnSpPr/>
              <p:nvPr/>
            </p:nvCxnSpPr>
            <p:spPr>
              <a:xfrm flipH="1">
                <a:off x="2394941" y="8794637"/>
                <a:ext cx="519000" cy="3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24" name="Google Shape;224;p13"/>
              <p:cNvSpPr txBox="1"/>
              <p:nvPr/>
            </p:nvSpPr>
            <p:spPr>
              <a:xfrm>
                <a:off x="2890251" y="8503775"/>
                <a:ext cx="8304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Charutos/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Cigarros</a:t>
                </a:r>
              </a:p>
            </p:txBody>
          </p:sp>
        </p:grpSp>
        <p:grpSp>
          <p:nvGrpSpPr>
            <p:cNvPr id="225" name="Google Shape;225;p13"/>
            <p:cNvGrpSpPr/>
            <p:nvPr/>
          </p:nvGrpSpPr>
          <p:grpSpPr>
            <a:xfrm>
              <a:off x="3543313" y="8488506"/>
              <a:ext cx="1172886" cy="354000"/>
              <a:chOff x="3536677" y="8580206"/>
              <a:chExt cx="1172886" cy="354000"/>
            </a:xfrm>
          </p:grpSpPr>
          <p:cxnSp>
            <p:nvCxnSpPr>
              <p:cNvPr id="226" name="Google Shape;226;p13"/>
              <p:cNvCxnSpPr/>
              <p:nvPr/>
            </p:nvCxnSpPr>
            <p:spPr>
              <a:xfrm flipH="1">
                <a:off x="3536677" y="8790006"/>
                <a:ext cx="519000" cy="3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27" name="Google Shape;227;p13"/>
              <p:cNvSpPr txBox="1"/>
              <p:nvPr/>
            </p:nvSpPr>
            <p:spPr>
              <a:xfrm>
                <a:off x="4115263" y="8580206"/>
                <a:ext cx="5943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Maços</a:t>
                </a:r>
              </a:p>
            </p:txBody>
          </p:sp>
        </p:grpSp>
        <p:grpSp>
          <p:nvGrpSpPr>
            <p:cNvPr id="228" name="Google Shape;228;p13"/>
            <p:cNvGrpSpPr/>
            <p:nvPr/>
          </p:nvGrpSpPr>
          <p:grpSpPr>
            <a:xfrm>
              <a:off x="4625839" y="8508147"/>
              <a:ext cx="1235397" cy="353913"/>
              <a:chOff x="4577872" y="8599847"/>
              <a:chExt cx="1235397" cy="353913"/>
            </a:xfrm>
          </p:grpSpPr>
          <p:sp>
            <p:nvSpPr>
              <p:cNvPr id="229" name="Google Shape;229;p13"/>
              <p:cNvSpPr txBox="1"/>
              <p:nvPr/>
            </p:nvSpPr>
            <p:spPr>
              <a:xfrm>
                <a:off x="5059742" y="8599847"/>
                <a:ext cx="753527" cy="3539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spc="-70">
                    <a:latin typeface="Proxima Nova"/>
                    <a:ea typeface="Proxima Nova"/>
                    <a:cs typeface="Proxima Nova"/>
                    <a:sym typeface="Proxima Nova"/>
                  </a:rPr>
                  <a:t>Cartuchos</a:t>
                </a:r>
              </a:p>
            </p:txBody>
          </p:sp>
          <p:cxnSp>
            <p:nvCxnSpPr>
              <p:cNvPr id="230" name="Google Shape;230;p13"/>
              <p:cNvCxnSpPr/>
              <p:nvPr/>
            </p:nvCxnSpPr>
            <p:spPr>
              <a:xfrm flipH="1">
                <a:off x="4577872" y="8794879"/>
                <a:ext cx="519000" cy="3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232" name="Google Shape;232;p13"/>
            <p:cNvSpPr txBox="1"/>
            <p:nvPr/>
          </p:nvSpPr>
          <p:spPr>
            <a:xfrm>
              <a:off x="6332311" y="8515662"/>
              <a:ext cx="641689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Outros</a:t>
              </a:r>
            </a:p>
          </p:txBody>
        </p:sp>
      </p:grpSp>
      <p:cxnSp>
        <p:nvCxnSpPr>
          <p:cNvPr id="4" name="Google Shape;223;p13">
            <a:extLst>
              <a:ext uri="{FF2B5EF4-FFF2-40B4-BE49-F238E27FC236}">
                <a16:creationId xmlns:a16="http://schemas.microsoft.com/office/drawing/2014/main" id="{C1B2BB9F-87B4-7DEE-EB3D-D6BE6E07EC71}"/>
              </a:ext>
            </a:extLst>
          </p:cNvPr>
          <p:cNvCxnSpPr/>
          <p:nvPr/>
        </p:nvCxnSpPr>
        <p:spPr>
          <a:xfrm flipH="1">
            <a:off x="5803579" y="8715276"/>
            <a:ext cx="519000" cy="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" name="Google Shape;223;p13">
            <a:extLst>
              <a:ext uri="{FF2B5EF4-FFF2-40B4-BE49-F238E27FC236}">
                <a16:creationId xmlns:a16="http://schemas.microsoft.com/office/drawing/2014/main" id="{DB1B850D-204D-E882-C746-ACEA714D2503}"/>
              </a:ext>
            </a:extLst>
          </p:cNvPr>
          <p:cNvCxnSpPr/>
          <p:nvPr/>
        </p:nvCxnSpPr>
        <p:spPr>
          <a:xfrm flipH="1">
            <a:off x="6872799" y="8711725"/>
            <a:ext cx="519000" cy="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" name="Google Shape;301;p14">
            <a:extLst>
              <a:ext uri="{FF2B5EF4-FFF2-40B4-BE49-F238E27FC236}">
                <a16:creationId xmlns:a16="http://schemas.microsoft.com/office/drawing/2014/main" id="{7C2D86F5-D0EB-5D9D-85C5-206CB5554B16}"/>
              </a:ext>
            </a:extLst>
          </p:cNvPr>
          <p:cNvSpPr txBox="1"/>
          <p:nvPr/>
        </p:nvSpPr>
        <p:spPr>
          <a:xfrm>
            <a:off x="195737" y="9708205"/>
            <a:ext cx="1626587" cy="35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 dirty="0">
                <a:latin typeface="Proxima Nova"/>
                <a:ea typeface="Proxima Nova"/>
                <a:cs typeface="Proxima Nova"/>
                <a:sym typeface="Proxima Nova"/>
              </a:rPr>
              <a:t>European Portuguese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"/>
          <p:cNvSpPr/>
          <p:nvPr/>
        </p:nvSpPr>
        <p:spPr>
          <a:xfrm>
            <a:off x="228600" y="9333675"/>
            <a:ext cx="7315200" cy="42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39" name="Google Shape;239;p14"/>
          <p:cNvSpPr/>
          <p:nvPr/>
        </p:nvSpPr>
        <p:spPr>
          <a:xfrm>
            <a:off x="228600" y="8196125"/>
            <a:ext cx="7315200" cy="52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0" name="Google Shape;240;p14"/>
          <p:cNvSpPr/>
          <p:nvPr/>
        </p:nvSpPr>
        <p:spPr>
          <a:xfrm>
            <a:off x="228600" y="7505550"/>
            <a:ext cx="7315200" cy="256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1" name="Google Shape;241;p14"/>
          <p:cNvSpPr/>
          <p:nvPr/>
        </p:nvSpPr>
        <p:spPr>
          <a:xfrm>
            <a:off x="228600" y="7019775"/>
            <a:ext cx="7315200" cy="256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2" name="Google Shape;242;p14"/>
          <p:cNvSpPr/>
          <p:nvPr/>
        </p:nvSpPr>
        <p:spPr>
          <a:xfrm>
            <a:off x="228600" y="6224425"/>
            <a:ext cx="7315200" cy="52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3" name="Google Shape;243;p14"/>
          <p:cNvSpPr/>
          <p:nvPr/>
        </p:nvSpPr>
        <p:spPr>
          <a:xfrm>
            <a:off x="228600" y="4683725"/>
            <a:ext cx="7315200" cy="52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4" name="Google Shape;244;p14"/>
          <p:cNvSpPr/>
          <p:nvPr/>
        </p:nvSpPr>
        <p:spPr>
          <a:xfrm>
            <a:off x="228600" y="2701925"/>
            <a:ext cx="7315200" cy="457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5" name="Google Shape;245;p14"/>
          <p:cNvSpPr/>
          <p:nvPr/>
        </p:nvSpPr>
        <p:spPr>
          <a:xfrm>
            <a:off x="228600" y="1944700"/>
            <a:ext cx="7315200" cy="42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6" name="Google Shape;246;p14"/>
          <p:cNvSpPr/>
          <p:nvPr/>
        </p:nvSpPr>
        <p:spPr>
          <a:xfrm>
            <a:off x="228600" y="740125"/>
            <a:ext cx="7315200" cy="608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7" name="Google Shape;247;p14"/>
          <p:cNvSpPr txBox="1"/>
          <p:nvPr/>
        </p:nvSpPr>
        <p:spPr>
          <a:xfrm>
            <a:off x="228600" y="142200"/>
            <a:ext cx="3744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 b="1">
                <a:latin typeface="Proxima Nova"/>
                <a:ea typeface="Proxima Nova"/>
                <a:cs typeface="Proxima Nova"/>
                <a:sym typeface="Proxima Nova"/>
              </a:rPr>
              <a:t>8. Com que frequência bebe álcool?</a:t>
            </a:r>
          </a:p>
        </p:txBody>
      </p:sp>
      <p:grpSp>
        <p:nvGrpSpPr>
          <p:cNvPr id="248" name="Google Shape;248;p14"/>
          <p:cNvGrpSpPr/>
          <p:nvPr/>
        </p:nvGrpSpPr>
        <p:grpSpPr>
          <a:xfrm>
            <a:off x="356700" y="380913"/>
            <a:ext cx="1202100" cy="354000"/>
            <a:chOff x="346775" y="2517188"/>
            <a:chExt cx="1202100" cy="354000"/>
          </a:xfrm>
        </p:grpSpPr>
        <p:sp>
          <p:nvSpPr>
            <p:cNvPr id="249" name="Google Shape;249;p14"/>
            <p:cNvSpPr txBox="1"/>
            <p:nvPr/>
          </p:nvSpPr>
          <p:spPr>
            <a:xfrm>
              <a:off x="489575" y="2517188"/>
              <a:ext cx="10593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Nunca</a:t>
              </a:r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346775" y="2627138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51" name="Google Shape;251;p14"/>
          <p:cNvGrpSpPr/>
          <p:nvPr/>
        </p:nvGrpSpPr>
        <p:grpSpPr>
          <a:xfrm>
            <a:off x="1825831" y="346088"/>
            <a:ext cx="1462117" cy="354000"/>
            <a:chOff x="3898600" y="2047350"/>
            <a:chExt cx="1462117" cy="354000"/>
          </a:xfrm>
        </p:grpSpPr>
        <p:sp>
          <p:nvSpPr>
            <p:cNvPr id="252" name="Google Shape;252;p14"/>
            <p:cNvSpPr txBox="1"/>
            <p:nvPr/>
          </p:nvSpPr>
          <p:spPr>
            <a:xfrm>
              <a:off x="4068617" y="2047350"/>
              <a:ext cx="12921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Menos de uma vez por mês</a:t>
              </a:r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3898600" y="2192125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54" name="Google Shape;254;p14"/>
          <p:cNvGrpSpPr/>
          <p:nvPr/>
        </p:nvGrpSpPr>
        <p:grpSpPr>
          <a:xfrm>
            <a:off x="3346038" y="346088"/>
            <a:ext cx="1288950" cy="354000"/>
            <a:chOff x="5228000" y="2614975"/>
            <a:chExt cx="1288950" cy="354000"/>
          </a:xfrm>
        </p:grpSpPr>
        <p:sp>
          <p:nvSpPr>
            <p:cNvPr id="255" name="Google Shape;255;p14"/>
            <p:cNvSpPr txBox="1"/>
            <p:nvPr/>
          </p:nvSpPr>
          <p:spPr>
            <a:xfrm>
              <a:off x="5390450" y="2614975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Uma vez por mês</a:t>
              </a:r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5228000" y="275975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257" name="Google Shape;257;p14"/>
          <p:cNvSpPr txBox="1"/>
          <p:nvPr/>
        </p:nvSpPr>
        <p:spPr>
          <a:xfrm>
            <a:off x="5023614" y="340977"/>
            <a:ext cx="11265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>
                <a:latin typeface="Proxima Nova"/>
                <a:ea typeface="Proxima Nova"/>
                <a:cs typeface="Proxima Nova"/>
                <a:sym typeface="Proxima Nova"/>
              </a:rPr>
              <a:t>Uma vez por semana</a:t>
            </a:r>
          </a:p>
        </p:txBody>
      </p:sp>
      <p:sp>
        <p:nvSpPr>
          <p:cNvPr id="258" name="Google Shape;258;p14"/>
          <p:cNvSpPr/>
          <p:nvPr/>
        </p:nvSpPr>
        <p:spPr>
          <a:xfrm>
            <a:off x="4874319" y="490863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259" name="Google Shape;259;p14"/>
          <p:cNvGrpSpPr/>
          <p:nvPr/>
        </p:nvGrpSpPr>
        <p:grpSpPr>
          <a:xfrm>
            <a:off x="6402600" y="380913"/>
            <a:ext cx="1269300" cy="354000"/>
            <a:chOff x="6216000" y="2539388"/>
            <a:chExt cx="1269300" cy="354000"/>
          </a:xfrm>
        </p:grpSpPr>
        <p:sp>
          <p:nvSpPr>
            <p:cNvPr id="260" name="Google Shape;260;p14"/>
            <p:cNvSpPr txBox="1"/>
            <p:nvPr/>
          </p:nvSpPr>
          <p:spPr>
            <a:xfrm>
              <a:off x="6358800" y="2539388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Diariamente</a:t>
              </a:r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6216000" y="2649338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262" name="Google Shape;262;p14"/>
          <p:cNvSpPr txBox="1"/>
          <p:nvPr/>
        </p:nvSpPr>
        <p:spPr>
          <a:xfrm>
            <a:off x="228588" y="744385"/>
            <a:ext cx="7206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 b="1">
                <a:latin typeface="Proxima Nova"/>
                <a:ea typeface="Proxima Nova"/>
                <a:cs typeface="Proxima Nova"/>
                <a:sym typeface="Proxima Nova"/>
              </a:rPr>
              <a:t>9. </a:t>
            </a:r>
            <a:r>
              <a:rPr lang="pt-PT" sz="11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Com que frequência bebe quatro ou mais bebidas alcoólicas numa mesma ocasião?</a:t>
            </a:r>
          </a:p>
        </p:txBody>
      </p:sp>
      <p:grpSp>
        <p:nvGrpSpPr>
          <p:cNvPr id="263" name="Google Shape;263;p14"/>
          <p:cNvGrpSpPr/>
          <p:nvPr/>
        </p:nvGrpSpPr>
        <p:grpSpPr>
          <a:xfrm>
            <a:off x="356700" y="989948"/>
            <a:ext cx="1202100" cy="354000"/>
            <a:chOff x="346775" y="2540988"/>
            <a:chExt cx="1202100" cy="354000"/>
          </a:xfrm>
        </p:grpSpPr>
        <p:sp>
          <p:nvSpPr>
            <p:cNvPr id="264" name="Google Shape;264;p14"/>
            <p:cNvSpPr txBox="1"/>
            <p:nvPr/>
          </p:nvSpPr>
          <p:spPr>
            <a:xfrm>
              <a:off x="489575" y="2540988"/>
              <a:ext cx="10593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Nunca</a:t>
              </a:r>
            </a:p>
          </p:txBody>
        </p:sp>
        <p:sp>
          <p:nvSpPr>
            <p:cNvPr id="265" name="Google Shape;265;p14"/>
            <p:cNvSpPr/>
            <p:nvPr/>
          </p:nvSpPr>
          <p:spPr>
            <a:xfrm>
              <a:off x="346775" y="2650938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66" name="Google Shape;266;p14"/>
          <p:cNvGrpSpPr/>
          <p:nvPr/>
        </p:nvGrpSpPr>
        <p:grpSpPr>
          <a:xfrm>
            <a:off x="1825831" y="939578"/>
            <a:ext cx="1504717" cy="354000"/>
            <a:chOff x="3759200" y="2031793"/>
            <a:chExt cx="1504717" cy="354000"/>
          </a:xfrm>
        </p:grpSpPr>
        <p:sp>
          <p:nvSpPr>
            <p:cNvPr id="267" name="Google Shape;267;p14"/>
            <p:cNvSpPr txBox="1"/>
            <p:nvPr/>
          </p:nvSpPr>
          <p:spPr>
            <a:xfrm>
              <a:off x="3886617" y="2031793"/>
              <a:ext cx="13773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Menos de uma vez por mês</a:t>
              </a:r>
            </a:p>
          </p:txBody>
        </p:sp>
        <p:sp>
          <p:nvSpPr>
            <p:cNvPr id="268" name="Google Shape;268;p14"/>
            <p:cNvSpPr/>
            <p:nvPr/>
          </p:nvSpPr>
          <p:spPr>
            <a:xfrm>
              <a:off x="3759200" y="2192113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69" name="Google Shape;269;p14"/>
          <p:cNvGrpSpPr/>
          <p:nvPr/>
        </p:nvGrpSpPr>
        <p:grpSpPr>
          <a:xfrm>
            <a:off x="3346038" y="958710"/>
            <a:ext cx="1248246" cy="354000"/>
            <a:chOff x="5228000" y="2618563"/>
            <a:chExt cx="1248246" cy="354000"/>
          </a:xfrm>
        </p:grpSpPr>
        <p:sp>
          <p:nvSpPr>
            <p:cNvPr id="270" name="Google Shape;270;p14"/>
            <p:cNvSpPr txBox="1"/>
            <p:nvPr/>
          </p:nvSpPr>
          <p:spPr>
            <a:xfrm>
              <a:off x="5349746" y="2618563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Uma vez por mês</a:t>
              </a:r>
            </a:p>
          </p:txBody>
        </p:sp>
        <p:sp>
          <p:nvSpPr>
            <p:cNvPr id="271" name="Google Shape;271;p14"/>
            <p:cNvSpPr/>
            <p:nvPr/>
          </p:nvSpPr>
          <p:spPr>
            <a:xfrm>
              <a:off x="5228000" y="275975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272" name="Google Shape;272;p14"/>
          <p:cNvSpPr txBox="1"/>
          <p:nvPr/>
        </p:nvSpPr>
        <p:spPr>
          <a:xfrm>
            <a:off x="5017119" y="944678"/>
            <a:ext cx="11265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>
                <a:latin typeface="Proxima Nova"/>
                <a:ea typeface="Proxima Nova"/>
                <a:cs typeface="Proxima Nova"/>
                <a:sym typeface="Proxima Nova"/>
              </a:rPr>
              <a:t>Uma vez por semana</a:t>
            </a:r>
          </a:p>
        </p:txBody>
      </p:sp>
      <p:sp>
        <p:nvSpPr>
          <p:cNvPr id="273" name="Google Shape;273;p14"/>
          <p:cNvSpPr/>
          <p:nvPr/>
        </p:nvSpPr>
        <p:spPr>
          <a:xfrm>
            <a:off x="4874319" y="1099898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274" name="Google Shape;274;p14"/>
          <p:cNvGrpSpPr/>
          <p:nvPr/>
        </p:nvGrpSpPr>
        <p:grpSpPr>
          <a:xfrm>
            <a:off x="6402600" y="989948"/>
            <a:ext cx="1269300" cy="354000"/>
            <a:chOff x="6216000" y="2539388"/>
            <a:chExt cx="1269300" cy="354000"/>
          </a:xfrm>
        </p:grpSpPr>
        <p:sp>
          <p:nvSpPr>
            <p:cNvPr id="275" name="Google Shape;275;p14"/>
            <p:cNvSpPr txBox="1"/>
            <p:nvPr/>
          </p:nvSpPr>
          <p:spPr>
            <a:xfrm>
              <a:off x="6358800" y="2539388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Diariamente</a:t>
              </a:r>
            </a:p>
          </p:txBody>
        </p:sp>
        <p:sp>
          <p:nvSpPr>
            <p:cNvPr id="276" name="Google Shape;276;p14"/>
            <p:cNvSpPr/>
            <p:nvPr/>
          </p:nvSpPr>
          <p:spPr>
            <a:xfrm>
              <a:off x="6216000" y="2649338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277" name="Google Shape;277;p14"/>
          <p:cNvSpPr txBox="1"/>
          <p:nvPr/>
        </p:nvSpPr>
        <p:spPr>
          <a:xfrm>
            <a:off x="228600" y="1353420"/>
            <a:ext cx="7206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 b="1">
                <a:latin typeface="Proxima Nova"/>
                <a:ea typeface="Proxima Nova"/>
                <a:cs typeface="Proxima Nova"/>
                <a:sym typeface="Proxima Nova"/>
              </a:rPr>
              <a:t>10. Quantas bebidas alcoólicas toma num dia normal, quando bebe?</a:t>
            </a:r>
          </a:p>
        </p:txBody>
      </p:sp>
      <p:grpSp>
        <p:nvGrpSpPr>
          <p:cNvPr id="278" name="Google Shape;278;p14"/>
          <p:cNvGrpSpPr/>
          <p:nvPr/>
        </p:nvGrpSpPr>
        <p:grpSpPr>
          <a:xfrm>
            <a:off x="356700" y="1585508"/>
            <a:ext cx="1202100" cy="354000"/>
            <a:chOff x="346775" y="2507638"/>
            <a:chExt cx="1202100" cy="354000"/>
          </a:xfrm>
        </p:grpSpPr>
        <p:sp>
          <p:nvSpPr>
            <p:cNvPr id="279" name="Google Shape;279;p14"/>
            <p:cNvSpPr txBox="1"/>
            <p:nvPr/>
          </p:nvSpPr>
          <p:spPr>
            <a:xfrm>
              <a:off x="489575" y="2507638"/>
              <a:ext cx="10593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0 a 2</a:t>
              </a:r>
            </a:p>
          </p:txBody>
        </p:sp>
        <p:sp>
          <p:nvSpPr>
            <p:cNvPr id="280" name="Google Shape;280;p14"/>
            <p:cNvSpPr/>
            <p:nvPr/>
          </p:nvSpPr>
          <p:spPr>
            <a:xfrm>
              <a:off x="346775" y="2617588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81" name="Google Shape;281;p14"/>
          <p:cNvGrpSpPr/>
          <p:nvPr/>
        </p:nvGrpSpPr>
        <p:grpSpPr>
          <a:xfrm>
            <a:off x="1825831" y="1585508"/>
            <a:ext cx="1666500" cy="354000"/>
            <a:chOff x="3759200" y="2082163"/>
            <a:chExt cx="1666500" cy="354000"/>
          </a:xfrm>
        </p:grpSpPr>
        <p:sp>
          <p:nvSpPr>
            <p:cNvPr id="282" name="Google Shape;282;p14"/>
            <p:cNvSpPr txBox="1"/>
            <p:nvPr/>
          </p:nvSpPr>
          <p:spPr>
            <a:xfrm>
              <a:off x="3902000" y="2082163"/>
              <a:ext cx="15237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3 a 4</a:t>
              </a:r>
            </a:p>
          </p:txBody>
        </p:sp>
        <p:sp>
          <p:nvSpPr>
            <p:cNvPr id="283" name="Google Shape;283;p14"/>
            <p:cNvSpPr/>
            <p:nvPr/>
          </p:nvSpPr>
          <p:spPr>
            <a:xfrm>
              <a:off x="3759200" y="2192113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84" name="Google Shape;284;p14"/>
          <p:cNvGrpSpPr/>
          <p:nvPr/>
        </p:nvGrpSpPr>
        <p:grpSpPr>
          <a:xfrm>
            <a:off x="3351413" y="1585508"/>
            <a:ext cx="1269300" cy="354000"/>
            <a:chOff x="5228000" y="2649800"/>
            <a:chExt cx="1269300" cy="354000"/>
          </a:xfrm>
        </p:grpSpPr>
        <p:sp>
          <p:nvSpPr>
            <p:cNvPr id="285" name="Google Shape;285;p14"/>
            <p:cNvSpPr txBox="1"/>
            <p:nvPr/>
          </p:nvSpPr>
          <p:spPr>
            <a:xfrm>
              <a:off x="5370800" y="2649800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5 a 6</a:t>
              </a:r>
            </a:p>
          </p:txBody>
        </p:sp>
        <p:sp>
          <p:nvSpPr>
            <p:cNvPr id="286" name="Google Shape;286;p14"/>
            <p:cNvSpPr/>
            <p:nvPr/>
          </p:nvSpPr>
          <p:spPr>
            <a:xfrm>
              <a:off x="5228000" y="275975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287" name="Google Shape;287;p14"/>
          <p:cNvSpPr txBox="1"/>
          <p:nvPr/>
        </p:nvSpPr>
        <p:spPr>
          <a:xfrm>
            <a:off x="5019794" y="1585508"/>
            <a:ext cx="11265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>
                <a:latin typeface="Proxima Nova"/>
                <a:ea typeface="Proxima Nova"/>
                <a:cs typeface="Proxima Nova"/>
                <a:sym typeface="Proxima Nova"/>
              </a:rPr>
              <a:t>7 a 9</a:t>
            </a:r>
          </a:p>
        </p:txBody>
      </p:sp>
      <p:sp>
        <p:nvSpPr>
          <p:cNvPr id="288" name="Google Shape;288;p14"/>
          <p:cNvSpPr/>
          <p:nvPr/>
        </p:nvSpPr>
        <p:spPr>
          <a:xfrm>
            <a:off x="4874319" y="1695458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289" name="Google Shape;289;p14"/>
          <p:cNvGrpSpPr/>
          <p:nvPr/>
        </p:nvGrpSpPr>
        <p:grpSpPr>
          <a:xfrm>
            <a:off x="6402575" y="1585508"/>
            <a:ext cx="1269300" cy="354000"/>
            <a:chOff x="6402575" y="1420763"/>
            <a:chExt cx="1269300" cy="354000"/>
          </a:xfrm>
        </p:grpSpPr>
        <p:sp>
          <p:nvSpPr>
            <p:cNvPr id="290" name="Google Shape;290;p14"/>
            <p:cNvSpPr txBox="1"/>
            <p:nvPr/>
          </p:nvSpPr>
          <p:spPr>
            <a:xfrm>
              <a:off x="6545375" y="1420763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mais de 10</a:t>
              </a:r>
            </a:p>
          </p:txBody>
        </p:sp>
        <p:sp>
          <p:nvSpPr>
            <p:cNvPr id="291" name="Google Shape;291;p14"/>
            <p:cNvSpPr/>
            <p:nvPr/>
          </p:nvSpPr>
          <p:spPr>
            <a:xfrm>
              <a:off x="6402575" y="1530713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92" name="Google Shape;292;p14"/>
          <p:cNvGrpSpPr/>
          <p:nvPr/>
        </p:nvGrpSpPr>
        <p:grpSpPr>
          <a:xfrm>
            <a:off x="228600" y="5203818"/>
            <a:ext cx="7669960" cy="1082032"/>
            <a:chOff x="228600" y="4687313"/>
            <a:chExt cx="7669960" cy="1082032"/>
          </a:xfrm>
        </p:grpSpPr>
        <p:sp>
          <p:nvSpPr>
            <p:cNvPr id="293" name="Google Shape;293;p14"/>
            <p:cNvSpPr txBox="1"/>
            <p:nvPr/>
          </p:nvSpPr>
          <p:spPr>
            <a:xfrm>
              <a:off x="228600" y="4687313"/>
              <a:ext cx="7206300" cy="3539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 b="1">
                  <a:latin typeface="Proxima Nova"/>
                  <a:ea typeface="Proxima Nova"/>
                  <a:cs typeface="Proxima Nova"/>
                  <a:sym typeface="Proxima Nova"/>
                </a:rPr>
                <a:t>17. </a:t>
              </a:r>
              <a:r>
                <a:rPr lang="pt-PT" sz="1100" b="1" spc="-40">
                  <a:latin typeface="Proxima Nova"/>
                  <a:ea typeface="Proxima Nova"/>
                  <a:cs typeface="Proxima Nova"/>
                  <a:sym typeface="Proxima Nova"/>
                </a:rPr>
                <a:t>Pense no sítio onde vive. Tem problemas com alguma das situações seguintes? (assinale todas as opções aplicáveis)</a:t>
              </a:r>
            </a:p>
          </p:txBody>
        </p:sp>
        <p:grpSp>
          <p:nvGrpSpPr>
            <p:cNvPr id="294" name="Google Shape;294;p14"/>
            <p:cNvGrpSpPr/>
            <p:nvPr/>
          </p:nvGrpSpPr>
          <p:grpSpPr>
            <a:xfrm>
              <a:off x="356700" y="4918450"/>
              <a:ext cx="1295400" cy="369300"/>
              <a:chOff x="299025" y="4453875"/>
              <a:chExt cx="1295400" cy="369300"/>
            </a:xfrm>
          </p:grpSpPr>
          <p:sp>
            <p:nvSpPr>
              <p:cNvPr id="295" name="Google Shape;295;p14"/>
              <p:cNvSpPr txBox="1"/>
              <p:nvPr/>
            </p:nvSpPr>
            <p:spPr>
              <a:xfrm>
                <a:off x="441825" y="4453875"/>
                <a:ext cx="11526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Infestação de insetos</a:t>
                </a:r>
              </a:p>
            </p:txBody>
          </p:sp>
          <p:sp>
            <p:nvSpPr>
              <p:cNvPr id="296" name="Google Shape;296;p14"/>
              <p:cNvSpPr/>
              <p:nvPr/>
            </p:nvSpPr>
            <p:spPr>
              <a:xfrm>
                <a:off x="299025" y="4579200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297" name="Google Shape;297;p14"/>
            <p:cNvGrpSpPr/>
            <p:nvPr/>
          </p:nvGrpSpPr>
          <p:grpSpPr>
            <a:xfrm>
              <a:off x="4087001" y="4926100"/>
              <a:ext cx="2242678" cy="354000"/>
              <a:chOff x="3855450" y="2170000"/>
              <a:chExt cx="2242678" cy="354000"/>
            </a:xfrm>
          </p:grpSpPr>
          <p:sp>
            <p:nvSpPr>
              <p:cNvPr id="298" name="Google Shape;298;p14"/>
              <p:cNvSpPr txBox="1"/>
              <p:nvPr/>
            </p:nvSpPr>
            <p:spPr>
              <a:xfrm>
                <a:off x="3998257" y="2170000"/>
                <a:ext cx="2099871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spc="-30">
                    <a:latin typeface="Proxima Nova"/>
                    <a:ea typeface="Proxima Nova"/>
                    <a:cs typeface="Proxima Nova"/>
                    <a:sym typeface="Proxima Nova"/>
                  </a:rPr>
                  <a:t>Pintura ou canos com chumbo</a:t>
                </a:r>
              </a:p>
            </p:txBody>
          </p:sp>
          <p:sp>
            <p:nvSpPr>
              <p:cNvPr id="299" name="Google Shape;299;p14"/>
              <p:cNvSpPr/>
              <p:nvPr/>
            </p:nvSpPr>
            <p:spPr>
              <a:xfrm>
                <a:off x="3855450" y="22953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00" name="Google Shape;300;p14"/>
            <p:cNvGrpSpPr/>
            <p:nvPr/>
          </p:nvGrpSpPr>
          <p:grpSpPr>
            <a:xfrm>
              <a:off x="6402575" y="4926100"/>
              <a:ext cx="1369800" cy="354000"/>
              <a:chOff x="4331325" y="2170000"/>
              <a:chExt cx="1369800" cy="354000"/>
            </a:xfrm>
          </p:grpSpPr>
          <p:sp>
            <p:nvSpPr>
              <p:cNvPr id="301" name="Google Shape;301;p14"/>
              <p:cNvSpPr txBox="1"/>
              <p:nvPr/>
            </p:nvSpPr>
            <p:spPr>
              <a:xfrm>
                <a:off x="4474125" y="2170000"/>
                <a:ext cx="12270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Bolor</a:t>
                </a:r>
              </a:p>
            </p:txBody>
          </p:sp>
          <p:sp>
            <p:nvSpPr>
              <p:cNvPr id="302" name="Google Shape;302;p14"/>
              <p:cNvSpPr/>
              <p:nvPr/>
            </p:nvSpPr>
            <p:spPr>
              <a:xfrm>
                <a:off x="4331325" y="22953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03" name="Google Shape;303;p14"/>
            <p:cNvGrpSpPr/>
            <p:nvPr/>
          </p:nvGrpSpPr>
          <p:grpSpPr>
            <a:xfrm>
              <a:off x="2342016" y="4926100"/>
              <a:ext cx="1600488" cy="354000"/>
              <a:chOff x="3855450" y="1847800"/>
              <a:chExt cx="1600488" cy="354000"/>
            </a:xfrm>
          </p:grpSpPr>
          <p:sp>
            <p:nvSpPr>
              <p:cNvPr id="304" name="Google Shape;304;p14"/>
              <p:cNvSpPr txBox="1"/>
              <p:nvPr/>
            </p:nvSpPr>
            <p:spPr>
              <a:xfrm>
                <a:off x="3998238" y="1847800"/>
                <a:ext cx="14577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Aquecimento inadequado</a:t>
                </a:r>
              </a:p>
            </p:txBody>
          </p:sp>
          <p:sp>
            <p:nvSpPr>
              <p:cNvPr id="305" name="Google Shape;305;p14"/>
              <p:cNvSpPr/>
              <p:nvPr/>
            </p:nvSpPr>
            <p:spPr>
              <a:xfrm>
                <a:off x="3855450" y="19731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06" name="Google Shape;306;p14"/>
            <p:cNvGrpSpPr/>
            <p:nvPr/>
          </p:nvGrpSpPr>
          <p:grpSpPr>
            <a:xfrm>
              <a:off x="356700" y="5246145"/>
              <a:ext cx="1766849" cy="523200"/>
              <a:chOff x="3855450" y="2233170"/>
              <a:chExt cx="1766849" cy="523200"/>
            </a:xfrm>
          </p:grpSpPr>
          <p:sp>
            <p:nvSpPr>
              <p:cNvPr id="307" name="Google Shape;307;p14"/>
              <p:cNvSpPr txBox="1"/>
              <p:nvPr/>
            </p:nvSpPr>
            <p:spPr>
              <a:xfrm>
                <a:off x="3991499" y="2233170"/>
                <a:ext cx="16308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Forno ou fogão avariado</a:t>
                </a:r>
              </a:p>
            </p:txBody>
          </p:sp>
          <p:sp>
            <p:nvSpPr>
              <p:cNvPr id="308" name="Google Shape;308;p14"/>
              <p:cNvSpPr/>
              <p:nvPr/>
            </p:nvSpPr>
            <p:spPr>
              <a:xfrm>
                <a:off x="3855450" y="2346486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09" name="Google Shape;309;p14"/>
            <p:cNvGrpSpPr/>
            <p:nvPr/>
          </p:nvGrpSpPr>
          <p:grpSpPr>
            <a:xfrm>
              <a:off x="4082048" y="5233275"/>
              <a:ext cx="1461744" cy="354000"/>
              <a:chOff x="3850497" y="2220300"/>
              <a:chExt cx="1461744" cy="354000"/>
            </a:xfrm>
          </p:grpSpPr>
          <p:sp>
            <p:nvSpPr>
              <p:cNvPr id="310" name="Google Shape;310;p14"/>
              <p:cNvSpPr txBox="1"/>
              <p:nvPr/>
            </p:nvSpPr>
            <p:spPr>
              <a:xfrm>
                <a:off x="3997341" y="2220300"/>
                <a:ext cx="13149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Entradas de água</a:t>
                </a:r>
              </a:p>
            </p:txBody>
          </p:sp>
          <p:sp>
            <p:nvSpPr>
              <p:cNvPr id="311" name="Google Shape;311;p14"/>
              <p:cNvSpPr/>
              <p:nvPr/>
            </p:nvSpPr>
            <p:spPr>
              <a:xfrm>
                <a:off x="3850497" y="2346161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12" name="Google Shape;312;p14"/>
            <p:cNvGrpSpPr/>
            <p:nvPr/>
          </p:nvGrpSpPr>
          <p:grpSpPr>
            <a:xfrm>
              <a:off x="6411506" y="5235913"/>
              <a:ext cx="1487054" cy="523200"/>
              <a:chOff x="4340256" y="2222938"/>
              <a:chExt cx="1487054" cy="523200"/>
            </a:xfrm>
          </p:grpSpPr>
          <p:sp>
            <p:nvSpPr>
              <p:cNvPr id="313" name="Google Shape;313;p14"/>
              <p:cNvSpPr txBox="1"/>
              <p:nvPr/>
            </p:nvSpPr>
            <p:spPr>
              <a:xfrm>
                <a:off x="4512410" y="2222938"/>
                <a:ext cx="13149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spc="-50">
                    <a:latin typeface="Proxima Nova"/>
                    <a:ea typeface="Proxima Nova"/>
                    <a:cs typeface="Proxima Nova"/>
                    <a:sym typeface="Proxima Nova"/>
                  </a:rPr>
                  <a:t>Nenhuma das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spc="-50">
                    <a:latin typeface="Proxima Nova"/>
                    <a:ea typeface="Proxima Nova"/>
                    <a:cs typeface="Proxima Nova"/>
                    <a:sym typeface="Proxima Nova"/>
                  </a:rPr>
                  <a:t>opções anteriores</a:t>
                </a:r>
              </a:p>
            </p:txBody>
          </p:sp>
          <p:sp>
            <p:nvSpPr>
              <p:cNvPr id="314" name="Google Shape;314;p14"/>
              <p:cNvSpPr/>
              <p:nvPr/>
            </p:nvSpPr>
            <p:spPr>
              <a:xfrm>
                <a:off x="4340256" y="2350760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15" name="Google Shape;315;p14"/>
            <p:cNvGrpSpPr/>
            <p:nvPr/>
          </p:nvGrpSpPr>
          <p:grpSpPr>
            <a:xfrm>
              <a:off x="2340293" y="5246155"/>
              <a:ext cx="1738498" cy="523190"/>
              <a:chOff x="3853727" y="1910980"/>
              <a:chExt cx="1738498" cy="523190"/>
            </a:xfrm>
          </p:grpSpPr>
          <p:sp>
            <p:nvSpPr>
              <p:cNvPr id="316" name="Google Shape;316;p14"/>
              <p:cNvSpPr txBox="1"/>
              <p:nvPr/>
            </p:nvSpPr>
            <p:spPr>
              <a:xfrm>
                <a:off x="3991743" y="1910980"/>
                <a:ext cx="1600482" cy="5231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spc="-60">
                    <a:latin typeface="Proxima Nova"/>
                    <a:ea typeface="Proxima Nova"/>
                    <a:cs typeface="Proxima Nova"/>
                    <a:sym typeface="Proxima Nova"/>
                  </a:rPr>
                  <a:t>Detetores de fumo inexistentes ou avariados</a:t>
                </a:r>
              </a:p>
            </p:txBody>
          </p:sp>
          <p:sp>
            <p:nvSpPr>
              <p:cNvPr id="317" name="Google Shape;317;p14"/>
              <p:cNvSpPr/>
              <p:nvPr/>
            </p:nvSpPr>
            <p:spPr>
              <a:xfrm>
                <a:off x="3853727" y="2033726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</p:grpSp>
      <p:sp>
        <p:nvSpPr>
          <p:cNvPr id="318" name="Google Shape;318;p14"/>
          <p:cNvSpPr txBox="1"/>
          <p:nvPr/>
        </p:nvSpPr>
        <p:spPr>
          <a:xfrm>
            <a:off x="228625" y="2347921"/>
            <a:ext cx="7206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 b="1">
                <a:latin typeface="Proxima Nova"/>
                <a:ea typeface="Proxima Nova"/>
                <a:cs typeface="Proxima Nova"/>
                <a:sym typeface="Proxima Nova"/>
              </a:rPr>
              <a:t>12. Está atualmente em recuperação de uso de álcool ou substâncias?</a:t>
            </a:r>
          </a:p>
        </p:txBody>
      </p:sp>
      <p:sp>
        <p:nvSpPr>
          <p:cNvPr id="319" name="Google Shape;319;p14"/>
          <p:cNvSpPr txBox="1"/>
          <p:nvPr/>
        </p:nvSpPr>
        <p:spPr>
          <a:xfrm>
            <a:off x="5019819" y="2347921"/>
            <a:ext cx="4968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>
                <a:latin typeface="Proxima Nova"/>
                <a:ea typeface="Proxima Nova"/>
                <a:cs typeface="Proxima Nova"/>
                <a:sym typeface="Proxima Nova"/>
              </a:rPr>
              <a:t>Sim</a:t>
            </a:r>
          </a:p>
        </p:txBody>
      </p:sp>
      <p:sp>
        <p:nvSpPr>
          <p:cNvPr id="320" name="Google Shape;320;p14"/>
          <p:cNvSpPr/>
          <p:nvPr/>
        </p:nvSpPr>
        <p:spPr>
          <a:xfrm>
            <a:off x="4874319" y="2457871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321" name="Google Shape;321;p14"/>
          <p:cNvGrpSpPr/>
          <p:nvPr/>
        </p:nvGrpSpPr>
        <p:grpSpPr>
          <a:xfrm>
            <a:off x="6402600" y="2347921"/>
            <a:ext cx="582000" cy="354000"/>
            <a:chOff x="3855475" y="2268900"/>
            <a:chExt cx="582000" cy="354000"/>
          </a:xfrm>
        </p:grpSpPr>
        <p:sp>
          <p:nvSpPr>
            <p:cNvPr id="322" name="Google Shape;322;p14"/>
            <p:cNvSpPr txBox="1"/>
            <p:nvPr/>
          </p:nvSpPr>
          <p:spPr>
            <a:xfrm>
              <a:off x="3998275" y="2268900"/>
              <a:ext cx="4392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Não</a:t>
              </a:r>
            </a:p>
          </p:txBody>
        </p:sp>
        <p:sp>
          <p:nvSpPr>
            <p:cNvPr id="323" name="Google Shape;323;p14"/>
            <p:cNvSpPr/>
            <p:nvPr/>
          </p:nvSpPr>
          <p:spPr>
            <a:xfrm>
              <a:off x="3855475" y="237885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324" name="Google Shape;324;p14"/>
          <p:cNvSpPr txBox="1"/>
          <p:nvPr/>
        </p:nvSpPr>
        <p:spPr>
          <a:xfrm>
            <a:off x="228613" y="1948980"/>
            <a:ext cx="7206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 b="1">
                <a:latin typeface="Proxima Nova"/>
                <a:ea typeface="Proxima Nova"/>
                <a:cs typeface="Proxima Nova"/>
                <a:sym typeface="Proxima Nova"/>
              </a:rPr>
              <a:t>11. Alguma vez fez tratamento para problemas de alcoolismo?</a:t>
            </a:r>
          </a:p>
        </p:txBody>
      </p:sp>
      <p:sp>
        <p:nvSpPr>
          <p:cNvPr id="325" name="Google Shape;325;p14"/>
          <p:cNvSpPr txBox="1"/>
          <p:nvPr/>
        </p:nvSpPr>
        <p:spPr>
          <a:xfrm>
            <a:off x="5019800" y="1894300"/>
            <a:ext cx="53585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>
                <a:latin typeface="Proxima Nova"/>
                <a:ea typeface="Proxima Nova"/>
                <a:cs typeface="Proxima Nova"/>
                <a:sym typeface="Proxima Nova"/>
              </a:rPr>
              <a:t>Sim, agora</a:t>
            </a:r>
          </a:p>
        </p:txBody>
      </p:sp>
      <p:sp>
        <p:nvSpPr>
          <p:cNvPr id="326" name="Google Shape;326;p14"/>
          <p:cNvSpPr/>
          <p:nvPr/>
        </p:nvSpPr>
        <p:spPr>
          <a:xfrm>
            <a:off x="4874319" y="2058930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327" name="Google Shape;327;p14"/>
          <p:cNvGrpSpPr/>
          <p:nvPr/>
        </p:nvGrpSpPr>
        <p:grpSpPr>
          <a:xfrm>
            <a:off x="5548775" y="1894305"/>
            <a:ext cx="860700" cy="523200"/>
            <a:chOff x="3778738" y="2185500"/>
            <a:chExt cx="860700" cy="523200"/>
          </a:xfrm>
        </p:grpSpPr>
        <p:sp>
          <p:nvSpPr>
            <p:cNvPr id="328" name="Google Shape;328;p14"/>
            <p:cNvSpPr txBox="1"/>
            <p:nvPr/>
          </p:nvSpPr>
          <p:spPr>
            <a:xfrm>
              <a:off x="3921538" y="2185500"/>
              <a:ext cx="717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Sim, no passado</a:t>
              </a:r>
            </a:p>
          </p:txBody>
        </p:sp>
        <p:sp>
          <p:nvSpPr>
            <p:cNvPr id="329" name="Google Shape;329;p14"/>
            <p:cNvSpPr/>
            <p:nvPr/>
          </p:nvSpPr>
          <p:spPr>
            <a:xfrm>
              <a:off x="3778738" y="2350125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330" name="Google Shape;330;p14"/>
          <p:cNvGrpSpPr/>
          <p:nvPr/>
        </p:nvGrpSpPr>
        <p:grpSpPr>
          <a:xfrm>
            <a:off x="6402588" y="1948980"/>
            <a:ext cx="1269300" cy="354000"/>
            <a:chOff x="6414000" y="1834863"/>
            <a:chExt cx="1269300" cy="354000"/>
          </a:xfrm>
        </p:grpSpPr>
        <p:sp>
          <p:nvSpPr>
            <p:cNvPr id="331" name="Google Shape;331;p14"/>
            <p:cNvSpPr txBox="1"/>
            <p:nvPr/>
          </p:nvSpPr>
          <p:spPr>
            <a:xfrm>
              <a:off x="6556800" y="1834863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Não, nunca</a:t>
              </a:r>
            </a:p>
          </p:txBody>
        </p:sp>
        <p:sp>
          <p:nvSpPr>
            <p:cNvPr id="332" name="Google Shape;332;p14"/>
            <p:cNvSpPr/>
            <p:nvPr/>
          </p:nvSpPr>
          <p:spPr>
            <a:xfrm>
              <a:off x="6414000" y="1944813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333" name="Google Shape;333;p14"/>
          <p:cNvSpPr txBox="1"/>
          <p:nvPr/>
        </p:nvSpPr>
        <p:spPr>
          <a:xfrm>
            <a:off x="235500" y="2660575"/>
            <a:ext cx="4648376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 b="1">
                <a:latin typeface="Proxima Nova"/>
                <a:ea typeface="Proxima Nova"/>
                <a:cs typeface="Proxima Nova"/>
                <a:sym typeface="Proxima Nova"/>
              </a:rPr>
              <a:t>13. No último ano, usou alguma droga recreativa ou usou receitas médicas para fins não médicos (incluindo marijuana)?</a:t>
            </a:r>
          </a:p>
        </p:txBody>
      </p:sp>
      <p:sp>
        <p:nvSpPr>
          <p:cNvPr id="334" name="Google Shape;334;p14"/>
          <p:cNvSpPr txBox="1"/>
          <p:nvPr/>
        </p:nvSpPr>
        <p:spPr>
          <a:xfrm>
            <a:off x="5026694" y="2732563"/>
            <a:ext cx="4968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>
                <a:latin typeface="Proxima Nova"/>
                <a:ea typeface="Proxima Nova"/>
                <a:cs typeface="Proxima Nova"/>
                <a:sym typeface="Proxima Nova"/>
              </a:rPr>
              <a:t>Sim</a:t>
            </a:r>
          </a:p>
        </p:txBody>
      </p:sp>
      <p:sp>
        <p:nvSpPr>
          <p:cNvPr id="335" name="Google Shape;335;p14"/>
          <p:cNvSpPr/>
          <p:nvPr/>
        </p:nvSpPr>
        <p:spPr>
          <a:xfrm>
            <a:off x="4874319" y="2842513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336" name="Google Shape;336;p14"/>
          <p:cNvGrpSpPr/>
          <p:nvPr/>
        </p:nvGrpSpPr>
        <p:grpSpPr>
          <a:xfrm>
            <a:off x="6409475" y="2720313"/>
            <a:ext cx="582000" cy="354000"/>
            <a:chOff x="3855450" y="2306513"/>
            <a:chExt cx="582000" cy="354000"/>
          </a:xfrm>
        </p:grpSpPr>
        <p:sp>
          <p:nvSpPr>
            <p:cNvPr id="337" name="Google Shape;337;p14"/>
            <p:cNvSpPr txBox="1"/>
            <p:nvPr/>
          </p:nvSpPr>
          <p:spPr>
            <a:xfrm>
              <a:off x="3998250" y="2306513"/>
              <a:ext cx="4392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>
                  <a:latin typeface="Proxima Nova"/>
                  <a:ea typeface="Proxima Nova"/>
                  <a:cs typeface="Proxima Nova"/>
                  <a:sym typeface="Proxima Nova"/>
                </a:rPr>
                <a:t>Não</a:t>
              </a:r>
            </a:p>
          </p:txBody>
        </p:sp>
        <p:sp>
          <p:nvSpPr>
            <p:cNvPr id="338" name="Google Shape;338;p14"/>
            <p:cNvSpPr/>
            <p:nvPr/>
          </p:nvSpPr>
          <p:spPr>
            <a:xfrm>
              <a:off x="3855450" y="2428713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339" name="Google Shape;339;p14"/>
          <p:cNvGrpSpPr/>
          <p:nvPr/>
        </p:nvGrpSpPr>
        <p:grpSpPr>
          <a:xfrm>
            <a:off x="235488" y="4665720"/>
            <a:ext cx="6755975" cy="523200"/>
            <a:chOff x="228600" y="4682200"/>
            <a:chExt cx="6755975" cy="523200"/>
          </a:xfrm>
        </p:grpSpPr>
        <p:sp>
          <p:nvSpPr>
            <p:cNvPr id="340" name="Google Shape;340;p14"/>
            <p:cNvSpPr txBox="1"/>
            <p:nvPr/>
          </p:nvSpPr>
          <p:spPr>
            <a:xfrm>
              <a:off x="228600" y="4682200"/>
              <a:ext cx="43995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 b="1">
                  <a:latin typeface="Proxima Nova"/>
                  <a:ea typeface="Proxima Nova"/>
                  <a:cs typeface="Proxima Nova"/>
                  <a:sym typeface="Proxima Nova"/>
                </a:rPr>
                <a:t>16. Nos próximos dois meses, tem receio de poder não ter habitação estável?</a:t>
              </a:r>
            </a:p>
          </p:txBody>
        </p:sp>
        <p:grpSp>
          <p:nvGrpSpPr>
            <p:cNvPr id="341" name="Google Shape;341;p14"/>
            <p:cNvGrpSpPr/>
            <p:nvPr/>
          </p:nvGrpSpPr>
          <p:grpSpPr>
            <a:xfrm>
              <a:off x="4877000" y="4804900"/>
              <a:ext cx="639600" cy="354000"/>
              <a:chOff x="4002550" y="900225"/>
              <a:chExt cx="639600" cy="354000"/>
            </a:xfrm>
          </p:grpSpPr>
          <p:sp>
            <p:nvSpPr>
              <p:cNvPr id="342" name="Google Shape;342;p14"/>
              <p:cNvSpPr txBox="1"/>
              <p:nvPr/>
            </p:nvSpPr>
            <p:spPr>
              <a:xfrm>
                <a:off x="4145350" y="900225"/>
                <a:ext cx="4968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Sim</a:t>
                </a:r>
              </a:p>
            </p:txBody>
          </p:sp>
          <p:sp>
            <p:nvSpPr>
              <p:cNvPr id="343" name="Google Shape;343;p14"/>
              <p:cNvSpPr/>
              <p:nvPr/>
            </p:nvSpPr>
            <p:spPr>
              <a:xfrm>
                <a:off x="4002550" y="101017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44" name="Google Shape;344;p14"/>
            <p:cNvGrpSpPr/>
            <p:nvPr/>
          </p:nvGrpSpPr>
          <p:grpSpPr>
            <a:xfrm>
              <a:off x="6402575" y="4804900"/>
              <a:ext cx="582000" cy="354000"/>
              <a:chOff x="3855450" y="2429425"/>
              <a:chExt cx="582000" cy="354000"/>
            </a:xfrm>
          </p:grpSpPr>
          <p:sp>
            <p:nvSpPr>
              <p:cNvPr id="345" name="Google Shape;345;p14"/>
              <p:cNvSpPr txBox="1"/>
              <p:nvPr/>
            </p:nvSpPr>
            <p:spPr>
              <a:xfrm>
                <a:off x="3998250" y="2429425"/>
                <a:ext cx="4392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Não</a:t>
                </a:r>
              </a:p>
            </p:txBody>
          </p:sp>
          <p:sp>
            <p:nvSpPr>
              <p:cNvPr id="346" name="Google Shape;346;p14"/>
              <p:cNvSpPr/>
              <p:nvPr/>
            </p:nvSpPr>
            <p:spPr>
              <a:xfrm>
                <a:off x="3855450" y="253937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</p:grpSp>
      <p:grpSp>
        <p:nvGrpSpPr>
          <p:cNvPr id="347" name="Google Shape;347;p14"/>
          <p:cNvGrpSpPr/>
          <p:nvPr/>
        </p:nvGrpSpPr>
        <p:grpSpPr>
          <a:xfrm>
            <a:off x="235500" y="6224428"/>
            <a:ext cx="6755975" cy="523200"/>
            <a:chOff x="241325" y="5394713"/>
            <a:chExt cx="6755975" cy="523200"/>
          </a:xfrm>
        </p:grpSpPr>
        <p:sp>
          <p:nvSpPr>
            <p:cNvPr id="348" name="Google Shape;348;p14"/>
            <p:cNvSpPr txBox="1"/>
            <p:nvPr/>
          </p:nvSpPr>
          <p:spPr>
            <a:xfrm>
              <a:off x="241325" y="5394713"/>
              <a:ext cx="43995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 b="1">
                  <a:latin typeface="Proxima Nova"/>
                  <a:ea typeface="Proxima Nova"/>
                  <a:cs typeface="Proxima Nova"/>
                  <a:sym typeface="Proxima Nova"/>
                </a:rPr>
                <a:t>18. No último ano, alguma vez se preocupou que pudesse faltar a comida antes de ter dinheiro para comprar mais?</a:t>
              </a:r>
            </a:p>
          </p:txBody>
        </p:sp>
        <p:grpSp>
          <p:nvGrpSpPr>
            <p:cNvPr id="349" name="Google Shape;349;p14"/>
            <p:cNvGrpSpPr/>
            <p:nvPr/>
          </p:nvGrpSpPr>
          <p:grpSpPr>
            <a:xfrm>
              <a:off x="4889725" y="5479313"/>
              <a:ext cx="639600" cy="354000"/>
              <a:chOff x="4015275" y="212563"/>
              <a:chExt cx="639600" cy="354000"/>
            </a:xfrm>
          </p:grpSpPr>
          <p:sp>
            <p:nvSpPr>
              <p:cNvPr id="350" name="Google Shape;350;p14"/>
              <p:cNvSpPr txBox="1"/>
              <p:nvPr/>
            </p:nvSpPr>
            <p:spPr>
              <a:xfrm>
                <a:off x="4158075" y="212563"/>
                <a:ext cx="4968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Sim</a:t>
                </a:r>
              </a:p>
            </p:txBody>
          </p:sp>
          <p:sp>
            <p:nvSpPr>
              <p:cNvPr id="351" name="Google Shape;351;p14"/>
              <p:cNvSpPr/>
              <p:nvPr/>
            </p:nvSpPr>
            <p:spPr>
              <a:xfrm>
                <a:off x="4015275" y="322513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52" name="Google Shape;352;p14"/>
            <p:cNvGrpSpPr/>
            <p:nvPr/>
          </p:nvGrpSpPr>
          <p:grpSpPr>
            <a:xfrm>
              <a:off x="6415300" y="5479313"/>
              <a:ext cx="582000" cy="354000"/>
              <a:chOff x="3868175" y="1741763"/>
              <a:chExt cx="582000" cy="354000"/>
            </a:xfrm>
          </p:grpSpPr>
          <p:sp>
            <p:nvSpPr>
              <p:cNvPr id="353" name="Google Shape;353;p14"/>
              <p:cNvSpPr txBox="1"/>
              <p:nvPr/>
            </p:nvSpPr>
            <p:spPr>
              <a:xfrm>
                <a:off x="4010975" y="1741763"/>
                <a:ext cx="4392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Não</a:t>
                </a:r>
              </a:p>
            </p:txBody>
          </p:sp>
          <p:sp>
            <p:nvSpPr>
              <p:cNvPr id="354" name="Google Shape;354;p14"/>
              <p:cNvSpPr/>
              <p:nvPr/>
            </p:nvSpPr>
            <p:spPr>
              <a:xfrm>
                <a:off x="3868175" y="1851713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</p:grpSp>
      <p:grpSp>
        <p:nvGrpSpPr>
          <p:cNvPr id="355" name="Google Shape;355;p14"/>
          <p:cNvGrpSpPr/>
          <p:nvPr/>
        </p:nvGrpSpPr>
        <p:grpSpPr>
          <a:xfrm>
            <a:off x="211254" y="6757100"/>
            <a:ext cx="6783122" cy="3033590"/>
            <a:chOff x="204366" y="6508750"/>
            <a:chExt cx="6783122" cy="3033590"/>
          </a:xfrm>
        </p:grpSpPr>
        <p:sp>
          <p:nvSpPr>
            <p:cNvPr id="356" name="Google Shape;356;p14"/>
            <p:cNvSpPr txBox="1"/>
            <p:nvPr/>
          </p:nvSpPr>
          <p:spPr>
            <a:xfrm>
              <a:off x="228600" y="6508750"/>
              <a:ext cx="55548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 b="1" i="1">
                  <a:latin typeface="Proxima Nova"/>
                  <a:ea typeface="Proxima Nova"/>
                  <a:cs typeface="Proxima Nova"/>
                  <a:sym typeface="Proxima Nova"/>
                </a:rPr>
                <a:t>No último ano, alguém</a:t>
              </a:r>
            </a:p>
          </p:txBody>
        </p:sp>
        <p:grpSp>
          <p:nvGrpSpPr>
            <p:cNvPr id="357" name="Google Shape;357;p14"/>
            <p:cNvGrpSpPr/>
            <p:nvPr/>
          </p:nvGrpSpPr>
          <p:grpSpPr>
            <a:xfrm>
              <a:off x="228600" y="6715579"/>
              <a:ext cx="6755975" cy="354000"/>
              <a:chOff x="228600" y="6715579"/>
              <a:chExt cx="6755975" cy="354000"/>
            </a:xfrm>
          </p:grpSpPr>
          <p:sp>
            <p:nvSpPr>
              <p:cNvPr id="358" name="Google Shape;358;p14"/>
              <p:cNvSpPr txBox="1"/>
              <p:nvPr/>
            </p:nvSpPr>
            <p:spPr>
              <a:xfrm>
                <a:off x="228600" y="6715579"/>
                <a:ext cx="43995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92075" algn="l"/>
                  </a:tabLst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19. o(a) humilhou ou abusou de si emocionalmente?</a:t>
                </a:r>
              </a:p>
            </p:txBody>
          </p:sp>
          <p:grpSp>
            <p:nvGrpSpPr>
              <p:cNvPr id="359" name="Google Shape;359;p14"/>
              <p:cNvGrpSpPr/>
              <p:nvPr/>
            </p:nvGrpSpPr>
            <p:grpSpPr>
              <a:xfrm>
                <a:off x="4877000" y="6715579"/>
                <a:ext cx="639600" cy="354000"/>
                <a:chOff x="4002550" y="900225"/>
                <a:chExt cx="639600" cy="354000"/>
              </a:xfrm>
            </p:grpSpPr>
            <p:sp>
              <p:nvSpPr>
                <p:cNvPr id="360" name="Google Shape;360;p14"/>
                <p:cNvSpPr txBox="1"/>
                <p:nvPr/>
              </p:nvSpPr>
              <p:spPr>
                <a:xfrm>
                  <a:off x="4145350" y="900225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</a:t>
                  </a:r>
                </a:p>
              </p:txBody>
            </p:sp>
            <p:sp>
              <p:nvSpPr>
                <p:cNvPr id="361" name="Google Shape;361;p14"/>
                <p:cNvSpPr/>
                <p:nvPr/>
              </p:nvSpPr>
              <p:spPr>
                <a:xfrm>
                  <a:off x="4002550" y="10101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362" name="Google Shape;362;p14"/>
              <p:cNvGrpSpPr/>
              <p:nvPr/>
            </p:nvGrpSpPr>
            <p:grpSpPr>
              <a:xfrm>
                <a:off x="6402575" y="6715579"/>
                <a:ext cx="582000" cy="354000"/>
                <a:chOff x="4632550" y="2429425"/>
                <a:chExt cx="582000" cy="354000"/>
              </a:xfrm>
            </p:grpSpPr>
            <p:sp>
              <p:nvSpPr>
                <p:cNvPr id="363" name="Google Shape;363;p14"/>
                <p:cNvSpPr txBox="1"/>
                <p:nvPr/>
              </p:nvSpPr>
              <p:spPr>
                <a:xfrm>
                  <a:off x="4775350" y="2429425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</a:t>
                  </a:r>
                </a:p>
              </p:txBody>
            </p:sp>
            <p:sp>
              <p:nvSpPr>
                <p:cNvPr id="364" name="Google Shape;364;p14"/>
                <p:cNvSpPr/>
                <p:nvPr/>
              </p:nvSpPr>
              <p:spPr>
                <a:xfrm>
                  <a:off x="4632550" y="25393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365" name="Google Shape;365;p14"/>
            <p:cNvGrpSpPr/>
            <p:nvPr/>
          </p:nvGrpSpPr>
          <p:grpSpPr>
            <a:xfrm>
              <a:off x="228600" y="6958408"/>
              <a:ext cx="6755975" cy="354000"/>
              <a:chOff x="228600" y="6939196"/>
              <a:chExt cx="6755975" cy="354000"/>
            </a:xfrm>
          </p:grpSpPr>
          <p:sp>
            <p:nvSpPr>
              <p:cNvPr id="366" name="Google Shape;366;p14"/>
              <p:cNvSpPr txBox="1"/>
              <p:nvPr/>
            </p:nvSpPr>
            <p:spPr>
              <a:xfrm>
                <a:off x="228600" y="6939196"/>
                <a:ext cx="43995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20. o(a) atemorizou?</a:t>
                </a:r>
              </a:p>
            </p:txBody>
          </p:sp>
          <p:grpSp>
            <p:nvGrpSpPr>
              <p:cNvPr id="367" name="Google Shape;367;p14"/>
              <p:cNvGrpSpPr/>
              <p:nvPr/>
            </p:nvGrpSpPr>
            <p:grpSpPr>
              <a:xfrm>
                <a:off x="4877000" y="6939196"/>
                <a:ext cx="639600" cy="354000"/>
                <a:chOff x="4002550" y="900225"/>
                <a:chExt cx="639600" cy="354000"/>
              </a:xfrm>
            </p:grpSpPr>
            <p:sp>
              <p:nvSpPr>
                <p:cNvPr id="368" name="Google Shape;368;p14"/>
                <p:cNvSpPr txBox="1"/>
                <p:nvPr/>
              </p:nvSpPr>
              <p:spPr>
                <a:xfrm>
                  <a:off x="4145350" y="900225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</a:t>
                  </a:r>
                </a:p>
              </p:txBody>
            </p:sp>
            <p:sp>
              <p:nvSpPr>
                <p:cNvPr id="369" name="Google Shape;369;p14"/>
                <p:cNvSpPr/>
                <p:nvPr/>
              </p:nvSpPr>
              <p:spPr>
                <a:xfrm>
                  <a:off x="4002550" y="10101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370" name="Google Shape;370;p14"/>
              <p:cNvGrpSpPr/>
              <p:nvPr/>
            </p:nvGrpSpPr>
            <p:grpSpPr>
              <a:xfrm>
                <a:off x="6402575" y="6939196"/>
                <a:ext cx="582000" cy="354000"/>
                <a:chOff x="4632550" y="2429425"/>
                <a:chExt cx="582000" cy="354000"/>
              </a:xfrm>
            </p:grpSpPr>
            <p:sp>
              <p:nvSpPr>
                <p:cNvPr id="371" name="Google Shape;371;p14"/>
                <p:cNvSpPr txBox="1"/>
                <p:nvPr/>
              </p:nvSpPr>
              <p:spPr>
                <a:xfrm>
                  <a:off x="4775350" y="2429425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</a:t>
                  </a:r>
                </a:p>
              </p:txBody>
            </p:sp>
            <p:sp>
              <p:nvSpPr>
                <p:cNvPr id="372" name="Google Shape;372;p14"/>
                <p:cNvSpPr/>
                <p:nvPr/>
              </p:nvSpPr>
              <p:spPr>
                <a:xfrm>
                  <a:off x="4632550" y="25393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373" name="Google Shape;373;p14"/>
            <p:cNvGrpSpPr/>
            <p:nvPr/>
          </p:nvGrpSpPr>
          <p:grpSpPr>
            <a:xfrm>
              <a:off x="228600" y="7201236"/>
              <a:ext cx="6755963" cy="523190"/>
              <a:chOff x="228600" y="7162813"/>
              <a:chExt cx="6755963" cy="523190"/>
            </a:xfrm>
          </p:grpSpPr>
          <p:sp>
            <p:nvSpPr>
              <p:cNvPr id="374" name="Google Shape;374;p14"/>
              <p:cNvSpPr txBox="1"/>
              <p:nvPr/>
            </p:nvSpPr>
            <p:spPr>
              <a:xfrm>
                <a:off x="228600" y="7162813"/>
                <a:ext cx="4399500" cy="5231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21. lhe deu pontapés, bateu, esbofeteou ou magoou fisicamente de alguma outra forma?</a:t>
                </a:r>
              </a:p>
            </p:txBody>
          </p:sp>
          <p:grpSp>
            <p:nvGrpSpPr>
              <p:cNvPr id="375" name="Google Shape;375;p14"/>
              <p:cNvGrpSpPr/>
              <p:nvPr/>
            </p:nvGrpSpPr>
            <p:grpSpPr>
              <a:xfrm>
                <a:off x="4876988" y="7162813"/>
                <a:ext cx="639600" cy="354000"/>
                <a:chOff x="4002550" y="900225"/>
                <a:chExt cx="639600" cy="354000"/>
              </a:xfrm>
            </p:grpSpPr>
            <p:sp>
              <p:nvSpPr>
                <p:cNvPr id="376" name="Google Shape;376;p14"/>
                <p:cNvSpPr txBox="1"/>
                <p:nvPr/>
              </p:nvSpPr>
              <p:spPr>
                <a:xfrm>
                  <a:off x="4145350" y="900225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</a:t>
                  </a:r>
                </a:p>
              </p:txBody>
            </p:sp>
            <p:sp>
              <p:nvSpPr>
                <p:cNvPr id="377" name="Google Shape;377;p14"/>
                <p:cNvSpPr/>
                <p:nvPr/>
              </p:nvSpPr>
              <p:spPr>
                <a:xfrm>
                  <a:off x="4002550" y="10101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378" name="Google Shape;378;p14"/>
              <p:cNvGrpSpPr/>
              <p:nvPr/>
            </p:nvGrpSpPr>
            <p:grpSpPr>
              <a:xfrm>
                <a:off x="6402563" y="7162813"/>
                <a:ext cx="582000" cy="354000"/>
                <a:chOff x="3855450" y="2429425"/>
                <a:chExt cx="582000" cy="354000"/>
              </a:xfrm>
            </p:grpSpPr>
            <p:sp>
              <p:nvSpPr>
                <p:cNvPr id="379" name="Google Shape;379;p14"/>
                <p:cNvSpPr txBox="1"/>
                <p:nvPr/>
              </p:nvSpPr>
              <p:spPr>
                <a:xfrm>
                  <a:off x="3998250" y="2429425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</a:t>
                  </a:r>
                </a:p>
              </p:txBody>
            </p:sp>
            <p:sp>
              <p:nvSpPr>
                <p:cNvPr id="380" name="Google Shape;380;p14"/>
                <p:cNvSpPr/>
                <p:nvPr/>
              </p:nvSpPr>
              <p:spPr>
                <a:xfrm>
                  <a:off x="3855450" y="25393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381" name="Google Shape;381;p14"/>
            <p:cNvGrpSpPr/>
            <p:nvPr/>
          </p:nvGrpSpPr>
          <p:grpSpPr>
            <a:xfrm>
              <a:off x="204366" y="7526187"/>
              <a:ext cx="6780209" cy="523200"/>
              <a:chOff x="204366" y="7451772"/>
              <a:chExt cx="6780209" cy="523200"/>
            </a:xfrm>
          </p:grpSpPr>
          <p:sp>
            <p:nvSpPr>
              <p:cNvPr id="382" name="Google Shape;382;p14"/>
              <p:cNvSpPr txBox="1"/>
              <p:nvPr/>
            </p:nvSpPr>
            <p:spPr>
              <a:xfrm>
                <a:off x="204366" y="7451772"/>
                <a:ext cx="45471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22. o(a) violou ou forçou a ter qualquer tipo de atividade sexual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que não quisesse?</a:t>
                </a:r>
              </a:p>
            </p:txBody>
          </p:sp>
          <p:grpSp>
            <p:nvGrpSpPr>
              <p:cNvPr id="383" name="Google Shape;383;p14"/>
              <p:cNvGrpSpPr/>
              <p:nvPr/>
            </p:nvGrpSpPr>
            <p:grpSpPr>
              <a:xfrm>
                <a:off x="4876988" y="7479313"/>
                <a:ext cx="639600" cy="354000"/>
                <a:chOff x="4002538" y="1009888"/>
                <a:chExt cx="639600" cy="354000"/>
              </a:xfrm>
            </p:grpSpPr>
            <p:sp>
              <p:nvSpPr>
                <p:cNvPr id="384" name="Google Shape;384;p14"/>
                <p:cNvSpPr txBox="1"/>
                <p:nvPr/>
              </p:nvSpPr>
              <p:spPr>
                <a:xfrm>
                  <a:off x="4145338" y="1009888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</a:t>
                  </a:r>
                </a:p>
              </p:txBody>
            </p:sp>
            <p:sp>
              <p:nvSpPr>
                <p:cNvPr id="385" name="Google Shape;385;p14"/>
                <p:cNvSpPr/>
                <p:nvPr/>
              </p:nvSpPr>
              <p:spPr>
                <a:xfrm>
                  <a:off x="4002538" y="111983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386" name="Google Shape;386;p14"/>
              <p:cNvGrpSpPr/>
              <p:nvPr/>
            </p:nvGrpSpPr>
            <p:grpSpPr>
              <a:xfrm>
                <a:off x="6402575" y="7479313"/>
                <a:ext cx="582000" cy="354000"/>
                <a:chOff x="3855450" y="2539088"/>
                <a:chExt cx="582000" cy="354000"/>
              </a:xfrm>
            </p:grpSpPr>
            <p:sp>
              <p:nvSpPr>
                <p:cNvPr id="387" name="Google Shape;387;p14"/>
                <p:cNvSpPr txBox="1"/>
                <p:nvPr/>
              </p:nvSpPr>
              <p:spPr>
                <a:xfrm>
                  <a:off x="3998250" y="2539088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</a:t>
                  </a:r>
                </a:p>
              </p:txBody>
            </p:sp>
            <p:sp>
              <p:nvSpPr>
                <p:cNvPr id="388" name="Google Shape;388;p14"/>
                <p:cNvSpPr/>
                <p:nvPr/>
              </p:nvSpPr>
              <p:spPr>
                <a:xfrm>
                  <a:off x="3855450" y="264903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389" name="Google Shape;389;p14"/>
            <p:cNvGrpSpPr/>
            <p:nvPr/>
          </p:nvGrpSpPr>
          <p:grpSpPr>
            <a:xfrm>
              <a:off x="214325" y="7860583"/>
              <a:ext cx="6770250" cy="692467"/>
              <a:chOff x="214325" y="7821382"/>
              <a:chExt cx="6770250" cy="692467"/>
            </a:xfrm>
          </p:grpSpPr>
          <p:sp>
            <p:nvSpPr>
              <p:cNvPr id="390" name="Google Shape;390;p14"/>
              <p:cNvSpPr txBox="1"/>
              <p:nvPr/>
            </p:nvSpPr>
            <p:spPr>
              <a:xfrm>
                <a:off x="214325" y="7821382"/>
                <a:ext cx="4399500" cy="6924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23. lhe disse para não usar métodos contracetivos (como a pílula, injeção, anel vaginal, etc.), lhe tirou o seu método contracetivo ou o(a) impediu de ir à clínica buscar o seu método contracetivo?</a:t>
                </a:r>
              </a:p>
            </p:txBody>
          </p:sp>
          <p:grpSp>
            <p:nvGrpSpPr>
              <p:cNvPr id="391" name="Google Shape;391;p14"/>
              <p:cNvGrpSpPr/>
              <p:nvPr/>
            </p:nvGrpSpPr>
            <p:grpSpPr>
              <a:xfrm>
                <a:off x="4877000" y="7986242"/>
                <a:ext cx="639600" cy="354000"/>
                <a:chOff x="4002550" y="609500"/>
                <a:chExt cx="639600" cy="354000"/>
              </a:xfrm>
            </p:grpSpPr>
            <p:sp>
              <p:nvSpPr>
                <p:cNvPr id="392" name="Google Shape;392;p14"/>
                <p:cNvSpPr txBox="1"/>
                <p:nvPr/>
              </p:nvSpPr>
              <p:spPr>
                <a:xfrm>
                  <a:off x="4145350" y="609500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</a:t>
                  </a:r>
                </a:p>
              </p:txBody>
            </p:sp>
            <p:sp>
              <p:nvSpPr>
                <p:cNvPr id="393" name="Google Shape;393;p14"/>
                <p:cNvSpPr/>
                <p:nvPr/>
              </p:nvSpPr>
              <p:spPr>
                <a:xfrm>
                  <a:off x="4002550" y="71945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394" name="Google Shape;394;p14"/>
              <p:cNvGrpSpPr/>
              <p:nvPr/>
            </p:nvGrpSpPr>
            <p:grpSpPr>
              <a:xfrm>
                <a:off x="6402575" y="7986242"/>
                <a:ext cx="582000" cy="354000"/>
                <a:chOff x="3855450" y="2138700"/>
                <a:chExt cx="582000" cy="354000"/>
              </a:xfrm>
            </p:grpSpPr>
            <p:sp>
              <p:nvSpPr>
                <p:cNvPr id="395" name="Google Shape;395;p14"/>
                <p:cNvSpPr txBox="1"/>
                <p:nvPr/>
              </p:nvSpPr>
              <p:spPr>
                <a:xfrm>
                  <a:off x="3998250" y="2138700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</a:t>
                  </a:r>
                </a:p>
              </p:txBody>
            </p:sp>
            <p:sp>
              <p:nvSpPr>
                <p:cNvPr id="396" name="Google Shape;396;p14"/>
                <p:cNvSpPr/>
                <p:nvPr/>
              </p:nvSpPr>
              <p:spPr>
                <a:xfrm>
                  <a:off x="3855450" y="224865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397" name="Google Shape;397;p14"/>
            <p:cNvGrpSpPr/>
            <p:nvPr/>
          </p:nvGrpSpPr>
          <p:grpSpPr>
            <a:xfrm>
              <a:off x="228600" y="9019150"/>
              <a:ext cx="6755963" cy="523190"/>
              <a:chOff x="228600" y="9312750"/>
              <a:chExt cx="6755963" cy="523190"/>
            </a:xfrm>
          </p:grpSpPr>
          <p:sp>
            <p:nvSpPr>
              <p:cNvPr id="398" name="Google Shape;398;p14"/>
              <p:cNvSpPr txBox="1"/>
              <p:nvPr/>
            </p:nvSpPr>
            <p:spPr>
              <a:xfrm>
                <a:off x="228600" y="9312750"/>
                <a:ext cx="4399500" cy="5231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25. o(a) obrigou a usar um contracetivo quando você não queria usar nada ou não queria usar aquele método específico?</a:t>
                </a:r>
              </a:p>
            </p:txBody>
          </p:sp>
          <p:grpSp>
            <p:nvGrpSpPr>
              <p:cNvPr id="399" name="Google Shape;399;p14"/>
              <p:cNvGrpSpPr/>
              <p:nvPr/>
            </p:nvGrpSpPr>
            <p:grpSpPr>
              <a:xfrm>
                <a:off x="4876988" y="9397350"/>
                <a:ext cx="639600" cy="354000"/>
                <a:chOff x="3988150" y="1208450"/>
                <a:chExt cx="639600" cy="354000"/>
              </a:xfrm>
            </p:grpSpPr>
            <p:sp>
              <p:nvSpPr>
                <p:cNvPr id="400" name="Google Shape;400;p14"/>
                <p:cNvSpPr txBox="1"/>
                <p:nvPr/>
              </p:nvSpPr>
              <p:spPr>
                <a:xfrm>
                  <a:off x="4130950" y="1208450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</a:t>
                  </a:r>
                </a:p>
              </p:txBody>
            </p:sp>
            <p:sp>
              <p:nvSpPr>
                <p:cNvPr id="401" name="Google Shape;401;p14"/>
                <p:cNvSpPr/>
                <p:nvPr/>
              </p:nvSpPr>
              <p:spPr>
                <a:xfrm>
                  <a:off x="3988150" y="131840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402" name="Google Shape;402;p14"/>
              <p:cNvGrpSpPr/>
              <p:nvPr/>
            </p:nvGrpSpPr>
            <p:grpSpPr>
              <a:xfrm>
                <a:off x="6402563" y="9397350"/>
                <a:ext cx="582000" cy="354000"/>
                <a:chOff x="3841050" y="2737650"/>
                <a:chExt cx="582000" cy="354000"/>
              </a:xfrm>
            </p:grpSpPr>
            <p:sp>
              <p:nvSpPr>
                <p:cNvPr id="403" name="Google Shape;403;p14"/>
                <p:cNvSpPr txBox="1"/>
                <p:nvPr/>
              </p:nvSpPr>
              <p:spPr>
                <a:xfrm>
                  <a:off x="3983850" y="2737650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</a:t>
                  </a:r>
                </a:p>
              </p:txBody>
            </p:sp>
            <p:sp>
              <p:nvSpPr>
                <p:cNvPr id="404" name="Google Shape;404;p14"/>
                <p:cNvSpPr/>
                <p:nvPr/>
              </p:nvSpPr>
              <p:spPr>
                <a:xfrm>
                  <a:off x="3841050" y="284760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405" name="Google Shape;405;p14"/>
            <p:cNvGrpSpPr/>
            <p:nvPr/>
          </p:nvGrpSpPr>
          <p:grpSpPr>
            <a:xfrm>
              <a:off x="228600" y="8425497"/>
              <a:ext cx="6758888" cy="692467"/>
              <a:chOff x="228600" y="8324079"/>
              <a:chExt cx="6758888" cy="692467"/>
            </a:xfrm>
          </p:grpSpPr>
          <p:sp>
            <p:nvSpPr>
              <p:cNvPr id="406" name="Google Shape;406;p14"/>
              <p:cNvSpPr txBox="1"/>
              <p:nvPr/>
            </p:nvSpPr>
            <p:spPr>
              <a:xfrm>
                <a:off x="228600" y="8324079"/>
                <a:ext cx="4399500" cy="6924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24. o(a) obrigou a ter relações sexuais sem preservativo, quando você queria ter usado (por exemplo, retirou o preservativo durante a relação ou danificou o preservativo de propósito)?</a:t>
                </a:r>
              </a:p>
            </p:txBody>
          </p:sp>
          <p:grpSp>
            <p:nvGrpSpPr>
              <p:cNvPr id="407" name="Google Shape;407;p14"/>
              <p:cNvGrpSpPr/>
              <p:nvPr/>
            </p:nvGrpSpPr>
            <p:grpSpPr>
              <a:xfrm>
                <a:off x="4879900" y="8470292"/>
                <a:ext cx="639600" cy="354000"/>
                <a:chOff x="3988150" y="968567"/>
                <a:chExt cx="639600" cy="354000"/>
              </a:xfrm>
            </p:grpSpPr>
            <p:sp>
              <p:nvSpPr>
                <p:cNvPr id="408" name="Google Shape;408;p14"/>
                <p:cNvSpPr txBox="1"/>
                <p:nvPr/>
              </p:nvSpPr>
              <p:spPr>
                <a:xfrm>
                  <a:off x="4130950" y="968567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Sim</a:t>
                  </a:r>
                </a:p>
              </p:txBody>
            </p:sp>
            <p:sp>
              <p:nvSpPr>
                <p:cNvPr id="409" name="Google Shape;409;p14"/>
                <p:cNvSpPr/>
                <p:nvPr/>
              </p:nvSpPr>
              <p:spPr>
                <a:xfrm>
                  <a:off x="3988150" y="1078517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410" name="Google Shape;410;p14"/>
              <p:cNvGrpSpPr/>
              <p:nvPr/>
            </p:nvGrpSpPr>
            <p:grpSpPr>
              <a:xfrm>
                <a:off x="6405488" y="8470292"/>
                <a:ext cx="582000" cy="354000"/>
                <a:chOff x="3855450" y="2358900"/>
                <a:chExt cx="582000" cy="354000"/>
              </a:xfrm>
            </p:grpSpPr>
            <p:sp>
              <p:nvSpPr>
                <p:cNvPr id="411" name="Google Shape;411;p14"/>
                <p:cNvSpPr txBox="1"/>
                <p:nvPr/>
              </p:nvSpPr>
              <p:spPr>
                <a:xfrm>
                  <a:off x="3998250" y="2358900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PT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Não</a:t>
                  </a:r>
                </a:p>
              </p:txBody>
            </p:sp>
            <p:sp>
              <p:nvSpPr>
                <p:cNvPr id="412" name="Google Shape;412;p14"/>
                <p:cNvSpPr/>
                <p:nvPr/>
              </p:nvSpPr>
              <p:spPr>
                <a:xfrm>
                  <a:off x="3855450" y="246885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</p:grpSp>
      <p:sp>
        <p:nvSpPr>
          <p:cNvPr id="413" name="Google Shape;413;p14"/>
          <p:cNvSpPr txBox="1"/>
          <p:nvPr/>
        </p:nvSpPr>
        <p:spPr>
          <a:xfrm>
            <a:off x="232575" y="3193235"/>
            <a:ext cx="6048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100" b="1" i="1">
                <a:latin typeface="Proxima Nova"/>
                <a:ea typeface="Proxima Nova"/>
                <a:cs typeface="Proxima Nova"/>
                <a:sym typeface="Proxima Nova"/>
              </a:rPr>
              <a:t>Nas duas últimas semanas, com que frequência se sentiu como a seguir descrito?</a:t>
            </a:r>
          </a:p>
        </p:txBody>
      </p:sp>
      <p:grpSp>
        <p:nvGrpSpPr>
          <p:cNvPr id="414" name="Google Shape;414;p14"/>
          <p:cNvGrpSpPr/>
          <p:nvPr/>
        </p:nvGrpSpPr>
        <p:grpSpPr>
          <a:xfrm>
            <a:off x="235501" y="3433400"/>
            <a:ext cx="7424974" cy="729148"/>
            <a:chOff x="235501" y="3140965"/>
            <a:chExt cx="7424974" cy="729148"/>
          </a:xfrm>
        </p:grpSpPr>
        <p:sp>
          <p:nvSpPr>
            <p:cNvPr id="415" name="Google Shape;415;p14"/>
            <p:cNvSpPr txBox="1"/>
            <p:nvPr/>
          </p:nvSpPr>
          <p:spPr>
            <a:xfrm>
              <a:off x="235501" y="3140965"/>
              <a:ext cx="3504149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 b="1">
                  <a:latin typeface="Proxima Nova"/>
                  <a:ea typeface="Proxima Nova"/>
                  <a:cs typeface="Proxima Nova"/>
                  <a:sym typeface="Proxima Nova"/>
                </a:rPr>
                <a:t> 14. Com pouco interesse ou prazer em fazer coisas</a:t>
              </a:r>
            </a:p>
          </p:txBody>
        </p:sp>
        <p:grpSp>
          <p:nvGrpSpPr>
            <p:cNvPr id="416" name="Google Shape;416;p14"/>
            <p:cNvGrpSpPr/>
            <p:nvPr/>
          </p:nvGrpSpPr>
          <p:grpSpPr>
            <a:xfrm>
              <a:off x="356700" y="3346913"/>
              <a:ext cx="1773600" cy="369300"/>
              <a:chOff x="299025" y="4446150"/>
              <a:chExt cx="1773600" cy="369300"/>
            </a:xfrm>
          </p:grpSpPr>
          <p:sp>
            <p:nvSpPr>
              <p:cNvPr id="417" name="Google Shape;417;p14"/>
              <p:cNvSpPr txBox="1"/>
              <p:nvPr/>
            </p:nvSpPr>
            <p:spPr>
              <a:xfrm>
                <a:off x="441825" y="4446150"/>
                <a:ext cx="16308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Nunca</a:t>
                </a:r>
              </a:p>
            </p:txBody>
          </p:sp>
          <p:sp>
            <p:nvSpPr>
              <p:cNvPr id="418" name="Google Shape;418;p14"/>
              <p:cNvSpPr/>
              <p:nvPr/>
            </p:nvSpPr>
            <p:spPr>
              <a:xfrm>
                <a:off x="299025" y="4563750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19" name="Google Shape;419;p14"/>
            <p:cNvGrpSpPr/>
            <p:nvPr/>
          </p:nvGrpSpPr>
          <p:grpSpPr>
            <a:xfrm>
              <a:off x="4101809" y="3346913"/>
              <a:ext cx="2082008" cy="354000"/>
              <a:chOff x="3858800" y="2162275"/>
              <a:chExt cx="2082008" cy="354000"/>
            </a:xfrm>
          </p:grpSpPr>
          <p:sp>
            <p:nvSpPr>
              <p:cNvPr id="420" name="Google Shape;420;p14"/>
              <p:cNvSpPr txBox="1"/>
              <p:nvPr/>
            </p:nvSpPr>
            <p:spPr>
              <a:xfrm>
                <a:off x="4001608" y="2162275"/>
                <a:ext cx="19392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Mais de metade dos dias</a:t>
                </a:r>
              </a:p>
            </p:txBody>
          </p:sp>
          <p:sp>
            <p:nvSpPr>
              <p:cNvPr id="421" name="Google Shape;421;p14"/>
              <p:cNvSpPr/>
              <p:nvPr/>
            </p:nvSpPr>
            <p:spPr>
              <a:xfrm>
                <a:off x="3858800" y="22722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22" name="Google Shape;422;p14"/>
            <p:cNvGrpSpPr/>
            <p:nvPr/>
          </p:nvGrpSpPr>
          <p:grpSpPr>
            <a:xfrm>
              <a:off x="6403175" y="3346913"/>
              <a:ext cx="1257300" cy="523200"/>
              <a:chOff x="4338025" y="2162275"/>
              <a:chExt cx="1257300" cy="523200"/>
            </a:xfrm>
          </p:grpSpPr>
          <p:sp>
            <p:nvSpPr>
              <p:cNvPr id="423" name="Google Shape;423;p14"/>
              <p:cNvSpPr txBox="1"/>
              <p:nvPr/>
            </p:nvSpPr>
            <p:spPr>
              <a:xfrm>
                <a:off x="4480825" y="2162275"/>
                <a:ext cx="11145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Quase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todos os dias</a:t>
                </a:r>
              </a:p>
            </p:txBody>
          </p:sp>
          <p:sp>
            <p:nvSpPr>
              <p:cNvPr id="424" name="Google Shape;424;p14"/>
              <p:cNvSpPr/>
              <p:nvPr/>
            </p:nvSpPr>
            <p:spPr>
              <a:xfrm>
                <a:off x="4338025" y="22722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25" name="Google Shape;425;p14"/>
            <p:cNvGrpSpPr/>
            <p:nvPr/>
          </p:nvGrpSpPr>
          <p:grpSpPr>
            <a:xfrm>
              <a:off x="2342957" y="3346913"/>
              <a:ext cx="1546194" cy="354000"/>
              <a:chOff x="3855450" y="1840075"/>
              <a:chExt cx="1546194" cy="354000"/>
            </a:xfrm>
          </p:grpSpPr>
          <p:sp>
            <p:nvSpPr>
              <p:cNvPr id="426" name="Google Shape;426;p14"/>
              <p:cNvSpPr txBox="1"/>
              <p:nvPr/>
            </p:nvSpPr>
            <p:spPr>
              <a:xfrm>
                <a:off x="3998244" y="1840075"/>
                <a:ext cx="1403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Vários dias</a:t>
                </a:r>
              </a:p>
            </p:txBody>
          </p:sp>
          <p:sp>
            <p:nvSpPr>
              <p:cNvPr id="427" name="Google Shape;427;p14"/>
              <p:cNvSpPr/>
              <p:nvPr/>
            </p:nvSpPr>
            <p:spPr>
              <a:xfrm>
                <a:off x="3855450" y="19500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</p:grpSp>
      <p:grpSp>
        <p:nvGrpSpPr>
          <p:cNvPr id="428" name="Google Shape;428;p14"/>
          <p:cNvGrpSpPr/>
          <p:nvPr/>
        </p:nvGrpSpPr>
        <p:grpSpPr>
          <a:xfrm>
            <a:off x="237750" y="3980835"/>
            <a:ext cx="7424987" cy="734938"/>
            <a:chOff x="235488" y="3634300"/>
            <a:chExt cx="7424987" cy="734938"/>
          </a:xfrm>
        </p:grpSpPr>
        <p:sp>
          <p:nvSpPr>
            <p:cNvPr id="429" name="Google Shape;429;p14"/>
            <p:cNvSpPr txBox="1"/>
            <p:nvPr/>
          </p:nvSpPr>
          <p:spPr>
            <a:xfrm>
              <a:off x="235488" y="3634300"/>
              <a:ext cx="3501900" cy="3539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100" b="1">
                  <a:latin typeface="Proxima Nova"/>
                  <a:ea typeface="Proxima Nova"/>
                  <a:cs typeface="Proxima Nova"/>
                  <a:sym typeface="Proxima Nova"/>
                </a:rPr>
                <a:t> 15. Desanimado(a), deprimido(a) ou sem esperança</a:t>
              </a:r>
            </a:p>
          </p:txBody>
        </p:sp>
        <p:grpSp>
          <p:nvGrpSpPr>
            <p:cNvPr id="430" name="Google Shape;430;p14"/>
            <p:cNvGrpSpPr/>
            <p:nvPr/>
          </p:nvGrpSpPr>
          <p:grpSpPr>
            <a:xfrm>
              <a:off x="356700" y="3846038"/>
              <a:ext cx="1773600" cy="369300"/>
              <a:chOff x="299025" y="4446150"/>
              <a:chExt cx="1773600" cy="369300"/>
            </a:xfrm>
          </p:grpSpPr>
          <p:sp>
            <p:nvSpPr>
              <p:cNvPr id="431" name="Google Shape;431;p14"/>
              <p:cNvSpPr txBox="1"/>
              <p:nvPr/>
            </p:nvSpPr>
            <p:spPr>
              <a:xfrm>
                <a:off x="441825" y="4446150"/>
                <a:ext cx="16308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Nunca</a:t>
                </a:r>
              </a:p>
            </p:txBody>
          </p:sp>
          <p:sp>
            <p:nvSpPr>
              <p:cNvPr id="432" name="Google Shape;432;p14"/>
              <p:cNvSpPr/>
              <p:nvPr/>
            </p:nvSpPr>
            <p:spPr>
              <a:xfrm>
                <a:off x="299025" y="4563750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33" name="Google Shape;433;p14"/>
            <p:cNvGrpSpPr/>
            <p:nvPr/>
          </p:nvGrpSpPr>
          <p:grpSpPr>
            <a:xfrm>
              <a:off x="4101809" y="3846038"/>
              <a:ext cx="2082008" cy="354000"/>
              <a:chOff x="3858800" y="2162275"/>
              <a:chExt cx="2082008" cy="354000"/>
            </a:xfrm>
          </p:grpSpPr>
          <p:sp>
            <p:nvSpPr>
              <p:cNvPr id="434" name="Google Shape;434;p14"/>
              <p:cNvSpPr txBox="1"/>
              <p:nvPr/>
            </p:nvSpPr>
            <p:spPr>
              <a:xfrm>
                <a:off x="4001608" y="2162275"/>
                <a:ext cx="19392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Mais de metade dos dias</a:t>
                </a:r>
              </a:p>
            </p:txBody>
          </p:sp>
          <p:sp>
            <p:nvSpPr>
              <p:cNvPr id="435" name="Google Shape;435;p14"/>
              <p:cNvSpPr/>
              <p:nvPr/>
            </p:nvSpPr>
            <p:spPr>
              <a:xfrm>
                <a:off x="3858800" y="22722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36" name="Google Shape;436;p14"/>
            <p:cNvGrpSpPr/>
            <p:nvPr/>
          </p:nvGrpSpPr>
          <p:grpSpPr>
            <a:xfrm>
              <a:off x="6403175" y="3846038"/>
              <a:ext cx="1257300" cy="523200"/>
              <a:chOff x="4338025" y="2162275"/>
              <a:chExt cx="1257300" cy="523200"/>
            </a:xfrm>
          </p:grpSpPr>
          <p:sp>
            <p:nvSpPr>
              <p:cNvPr id="437" name="Google Shape;437;p14"/>
              <p:cNvSpPr txBox="1"/>
              <p:nvPr/>
            </p:nvSpPr>
            <p:spPr>
              <a:xfrm>
                <a:off x="4480825" y="2162275"/>
                <a:ext cx="11145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Quase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todos os dias</a:t>
                </a:r>
              </a:p>
            </p:txBody>
          </p:sp>
          <p:sp>
            <p:nvSpPr>
              <p:cNvPr id="438" name="Google Shape;438;p14"/>
              <p:cNvSpPr/>
              <p:nvPr/>
            </p:nvSpPr>
            <p:spPr>
              <a:xfrm>
                <a:off x="4338025" y="22722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39" name="Google Shape;439;p14"/>
            <p:cNvGrpSpPr/>
            <p:nvPr/>
          </p:nvGrpSpPr>
          <p:grpSpPr>
            <a:xfrm>
              <a:off x="2342957" y="3846038"/>
              <a:ext cx="1546194" cy="354000"/>
              <a:chOff x="3855450" y="1840075"/>
              <a:chExt cx="1546194" cy="354000"/>
            </a:xfrm>
          </p:grpSpPr>
          <p:sp>
            <p:nvSpPr>
              <p:cNvPr id="440" name="Google Shape;440;p14"/>
              <p:cNvSpPr txBox="1"/>
              <p:nvPr/>
            </p:nvSpPr>
            <p:spPr>
              <a:xfrm>
                <a:off x="3998244" y="1840075"/>
                <a:ext cx="1403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PT" sz="1100">
                    <a:latin typeface="Proxima Nova"/>
                    <a:ea typeface="Proxima Nova"/>
                    <a:cs typeface="Proxima Nova"/>
                    <a:sym typeface="Proxima Nova"/>
                  </a:rPr>
                  <a:t>Vários dias</a:t>
                </a:r>
              </a:p>
            </p:txBody>
          </p:sp>
          <p:sp>
            <p:nvSpPr>
              <p:cNvPr id="441" name="Google Shape;441;p14"/>
              <p:cNvSpPr/>
              <p:nvPr/>
            </p:nvSpPr>
            <p:spPr>
              <a:xfrm>
                <a:off x="3855450" y="19500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894</Words>
  <Application>Microsoft Office PowerPoint</Application>
  <PresentationFormat>Custom</PresentationFormat>
  <Paragraphs>153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Proxima Nova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Eduardo Berinstein</cp:lastModifiedBy>
  <cp:revision>5</cp:revision>
  <dcterms:modified xsi:type="dcterms:W3CDTF">2024-04-15T22:10:07Z</dcterms:modified>
</cp:coreProperties>
</file>