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7772400" cy="10058400"/>
  <p:notesSz cx="6858000" cy="9144000"/>
  <p:embeddedFontLst>
    <p:embeddedFont>
      <p:font typeface="Proxima Nova" panose="020B0604020202020204" charset="0"/>
      <p:regular r:id="rId5"/>
      <p:bold r:id="rId6"/>
      <p:italic r:id="rId7"/>
      <p:boldItalic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144">
          <p15:clr>
            <a:srgbClr val="FF00FF"/>
          </p15:clr>
        </p15:guide>
        <p15:guide id="2" pos="4752">
          <p15:clr>
            <a:srgbClr val="FF00FF"/>
          </p15:clr>
        </p15:guide>
        <p15:guide id="3" orient="horz" pos="144">
          <p15:clr>
            <a:srgbClr val="9AA0A6"/>
          </p15:clr>
        </p15:guide>
        <p15:guide id="4" orient="horz" pos="6192">
          <p15:clr>
            <a:srgbClr val="9AA0A6"/>
          </p15:clr>
        </p15:guide>
        <p15:guide id="5" pos="225">
          <p15:clr>
            <a:srgbClr val="FF00FF"/>
          </p15:clr>
        </p15:guide>
        <p15:guide id="6" pos="4033">
          <p15:clr>
            <a:srgbClr val="FF00FF"/>
          </p15:clr>
        </p15:guide>
        <p15:guide id="7" pos="1150">
          <p15:clr>
            <a:srgbClr val="FF00FF"/>
          </p15:clr>
        </p15:guide>
        <p15:guide id="8" pos="2111">
          <p15:clr>
            <a:srgbClr val="FF00FF"/>
          </p15:clr>
        </p15:guide>
        <p15:guide id="9" pos="3072">
          <p15:clr>
            <a:srgbClr val="FF00FF"/>
          </p15:clr>
        </p15:guide>
        <p15:guide id="10" pos="3544">
          <p15:clr>
            <a:srgbClr val="FF00FF"/>
          </p15:clr>
        </p15:guide>
        <p15:guide id="11" pos="1475">
          <p15:clr>
            <a:schemeClr val="accent1"/>
          </p15:clr>
        </p15:guide>
        <p15:guide id="12" pos="2574">
          <p15:clr>
            <a:schemeClr val="accent1"/>
          </p15:clr>
        </p15:guide>
        <p15:guide id="13" orient="horz" pos="5328">
          <p15:clr>
            <a:srgbClr val="9AA0A6"/>
          </p15:clr>
        </p15:guide>
        <p15:guide id="14" orient="horz" pos="4827">
          <p15:clr>
            <a:srgbClr val="747775"/>
          </p15:clr>
        </p15:guide>
        <p15:guide id="15" orient="horz" pos="4668">
          <p15:clr>
            <a:srgbClr val="747775"/>
          </p15:clr>
        </p15:guide>
        <p15:guide id="16" pos="2448">
          <p15:clr>
            <a:srgbClr val="747775"/>
          </p15:clr>
        </p15:guide>
        <p15:guide id="17" orient="horz" pos="551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30" d="100"/>
          <a:sy n="130" d="100"/>
        </p:scale>
        <p:origin x="1008" y="64"/>
      </p:cViewPr>
      <p:guideLst>
        <p:guide pos="144"/>
        <p:guide pos="4752"/>
        <p:guide orient="horz" pos="144"/>
        <p:guide orient="horz" pos="6192"/>
        <p:guide pos="225"/>
        <p:guide pos="4033"/>
        <p:guide pos="1150"/>
        <p:guide pos="2111"/>
        <p:guide pos="3072"/>
        <p:guide pos="3544"/>
        <p:guide pos="1475"/>
        <p:guide pos="2574"/>
        <p:guide orient="horz" pos="5328"/>
        <p:guide orient="horz" pos="4827"/>
        <p:guide orient="horz" pos="4668"/>
        <p:guide pos="2448"/>
        <p:guide orient="horz" pos="551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theme" Target="theme/theme1.xml"/><Relationship Id="rId5" Type="http://schemas.openxmlformats.org/officeDocument/2006/relationships/font" Target="fonts/font1.fntdata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2083ae26475_0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Google Shape;236;g2083ae26475_0_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35350" y="110500"/>
            <a:ext cx="4345200" cy="163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100" i="1" dirty="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Las siguientes preguntas son sobre su vida y su salud. Comprendemos que pueden ser personales, pero son importantes para su atención. Hacemos estas preguntas a todos nuestros pacientes. Al igual que el resto de su cita, esta información se mantendrá en estricta confidencialidad, salvo que tengamos que comunicarla si usted planea hacerse daño a usted misma o a otros, o si alguien le está haciendo daño a usted. Puede saltarse cualquiera de estas preguntas o todas. Si tiene preguntas para su profesional de la salud, hágaselas al principio de su cita.</a:t>
            </a:r>
          </a:p>
        </p:txBody>
      </p:sp>
      <p:grpSp>
        <p:nvGrpSpPr>
          <p:cNvPr id="55" name="Google Shape;55;p13"/>
          <p:cNvGrpSpPr/>
          <p:nvPr/>
        </p:nvGrpSpPr>
        <p:grpSpPr>
          <a:xfrm>
            <a:off x="228599" y="4177913"/>
            <a:ext cx="7673382" cy="1062215"/>
            <a:chOff x="228599" y="4106125"/>
            <a:chExt cx="7673382" cy="1062215"/>
          </a:xfrm>
        </p:grpSpPr>
        <p:sp>
          <p:nvSpPr>
            <p:cNvPr id="56" name="Google Shape;56;p13"/>
            <p:cNvSpPr/>
            <p:nvPr/>
          </p:nvSpPr>
          <p:spPr>
            <a:xfrm>
              <a:off x="356100" y="4440800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sp>
          <p:nvSpPr>
            <p:cNvPr id="57" name="Google Shape;57;p13"/>
            <p:cNvSpPr/>
            <p:nvPr/>
          </p:nvSpPr>
          <p:spPr>
            <a:xfrm>
              <a:off x="4101209" y="4440800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sp>
          <p:nvSpPr>
            <p:cNvPr id="58" name="Google Shape;58;p13"/>
            <p:cNvSpPr/>
            <p:nvPr/>
          </p:nvSpPr>
          <p:spPr>
            <a:xfrm>
              <a:off x="6402575" y="4440800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sp>
          <p:nvSpPr>
            <p:cNvPr id="59" name="Google Shape;59;p13"/>
            <p:cNvSpPr/>
            <p:nvPr/>
          </p:nvSpPr>
          <p:spPr>
            <a:xfrm>
              <a:off x="2342357" y="4440800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sp>
          <p:nvSpPr>
            <p:cNvPr id="60" name="Google Shape;60;p13"/>
            <p:cNvSpPr/>
            <p:nvPr/>
          </p:nvSpPr>
          <p:spPr>
            <a:xfrm>
              <a:off x="356100" y="4750200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sp>
          <p:nvSpPr>
            <p:cNvPr id="61" name="Google Shape;61;p13"/>
            <p:cNvSpPr/>
            <p:nvPr/>
          </p:nvSpPr>
          <p:spPr>
            <a:xfrm>
              <a:off x="4101209" y="4750200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sp>
          <p:nvSpPr>
            <p:cNvPr id="62" name="Google Shape;62;p13"/>
            <p:cNvSpPr/>
            <p:nvPr/>
          </p:nvSpPr>
          <p:spPr>
            <a:xfrm>
              <a:off x="6402575" y="4750200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grpSp>
          <p:nvGrpSpPr>
            <p:cNvPr id="63" name="Google Shape;63;p13"/>
            <p:cNvGrpSpPr/>
            <p:nvPr/>
          </p:nvGrpSpPr>
          <p:grpSpPr>
            <a:xfrm>
              <a:off x="228599" y="4106125"/>
              <a:ext cx="7673382" cy="1062215"/>
              <a:chOff x="228599" y="4183950"/>
              <a:chExt cx="7673382" cy="1062215"/>
            </a:xfrm>
          </p:grpSpPr>
          <p:sp>
            <p:nvSpPr>
              <p:cNvPr id="64" name="Google Shape;64;p13"/>
              <p:cNvSpPr txBox="1"/>
              <p:nvPr/>
            </p:nvSpPr>
            <p:spPr>
              <a:xfrm>
                <a:off x="228599" y="4183950"/>
                <a:ext cx="5364581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100" b="1" dirty="0">
                    <a:latin typeface="Proxima Nova"/>
                    <a:ea typeface="Proxima Nova"/>
                    <a:cs typeface="Proxima Nova"/>
                    <a:sym typeface="Proxima Nova"/>
                  </a:rPr>
                  <a:t>3. ¿Cuál es el nivel de educación más alto que ha completado? </a:t>
                </a:r>
              </a:p>
            </p:txBody>
          </p:sp>
          <p:sp>
            <p:nvSpPr>
              <p:cNvPr id="65" name="Google Shape;65;p13"/>
              <p:cNvSpPr txBox="1"/>
              <p:nvPr/>
            </p:nvSpPr>
            <p:spPr>
              <a:xfrm>
                <a:off x="498899" y="4442905"/>
                <a:ext cx="1725977" cy="369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100" dirty="0">
                    <a:latin typeface="Proxima Nova"/>
                    <a:ea typeface="Proxima Nova"/>
                    <a:cs typeface="Proxima Nova"/>
                    <a:sym typeface="Proxima Nova"/>
                  </a:rPr>
                  <a:t>No terminé la escuela secundaria</a:t>
                </a:r>
              </a:p>
            </p:txBody>
          </p:sp>
          <p:sp>
            <p:nvSpPr>
              <p:cNvPr id="66" name="Google Shape;66;p13"/>
              <p:cNvSpPr txBox="1"/>
              <p:nvPr/>
            </p:nvSpPr>
            <p:spPr>
              <a:xfrm>
                <a:off x="4244018" y="4364665"/>
                <a:ext cx="1939200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100" dirty="0">
                    <a:latin typeface="Proxima Nova"/>
                    <a:ea typeface="Proxima Nova"/>
                    <a:cs typeface="Proxima Nova"/>
                    <a:sym typeface="Proxima Nova"/>
                  </a:rPr>
                  <a:t>Diploma de escuela secundaria o GED</a:t>
                </a:r>
              </a:p>
            </p:txBody>
          </p:sp>
          <p:sp>
            <p:nvSpPr>
              <p:cNvPr id="67" name="Google Shape;67;p13"/>
              <p:cNvSpPr txBox="1"/>
              <p:nvPr/>
            </p:nvSpPr>
            <p:spPr>
              <a:xfrm>
                <a:off x="6545375" y="4345105"/>
                <a:ext cx="1356606" cy="5231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100" dirty="0">
                    <a:latin typeface="Proxima Nova"/>
                    <a:ea typeface="Proxima Nova"/>
                    <a:cs typeface="Proxima Nova"/>
                    <a:sym typeface="Proxima Nova"/>
                  </a:rPr>
                  <a:t>Algunos estudios universitarios</a:t>
                </a:r>
              </a:p>
            </p:txBody>
          </p:sp>
          <p:sp>
            <p:nvSpPr>
              <p:cNvPr id="68" name="Google Shape;68;p13"/>
              <p:cNvSpPr txBox="1"/>
              <p:nvPr/>
            </p:nvSpPr>
            <p:spPr>
              <a:xfrm>
                <a:off x="2485152" y="4364665"/>
                <a:ext cx="1403400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100" dirty="0">
                    <a:latin typeface="Proxima Nova"/>
                    <a:ea typeface="Proxima Nova"/>
                    <a:cs typeface="Proxima Nova"/>
                    <a:sym typeface="Proxima Nova"/>
                  </a:rPr>
                  <a:t>Parte de la escuela secundaria</a:t>
                </a:r>
              </a:p>
            </p:txBody>
          </p:sp>
          <p:sp>
            <p:nvSpPr>
              <p:cNvPr id="69" name="Google Shape;69;p13"/>
              <p:cNvSpPr txBox="1"/>
              <p:nvPr/>
            </p:nvSpPr>
            <p:spPr>
              <a:xfrm>
                <a:off x="498900" y="4718075"/>
                <a:ext cx="1630800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100" dirty="0">
                    <a:latin typeface="Proxima Nova"/>
                    <a:ea typeface="Proxima Nova"/>
                    <a:cs typeface="Proxima Nova"/>
                    <a:sym typeface="Proxima Nova"/>
                  </a:rPr>
                  <a:t>Diploma universitario de dos años</a:t>
                </a:r>
              </a:p>
            </p:txBody>
          </p:sp>
          <p:sp>
            <p:nvSpPr>
              <p:cNvPr id="70" name="Google Shape;70;p13"/>
              <p:cNvSpPr txBox="1"/>
              <p:nvPr/>
            </p:nvSpPr>
            <p:spPr>
              <a:xfrm>
                <a:off x="4244018" y="4722965"/>
                <a:ext cx="1939200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100" dirty="0">
                    <a:latin typeface="Proxima Nova"/>
                    <a:ea typeface="Proxima Nova"/>
                    <a:cs typeface="Proxima Nova"/>
                    <a:sym typeface="Proxima Nova"/>
                  </a:rPr>
                  <a:t>Maestría</a:t>
                </a:r>
              </a:p>
            </p:txBody>
          </p:sp>
          <p:sp>
            <p:nvSpPr>
              <p:cNvPr id="71" name="Google Shape;71;p13"/>
              <p:cNvSpPr txBox="1"/>
              <p:nvPr/>
            </p:nvSpPr>
            <p:spPr>
              <a:xfrm>
                <a:off x="6545375" y="4722965"/>
                <a:ext cx="1314900" cy="523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100" dirty="0">
                    <a:latin typeface="Proxima Nova"/>
                    <a:ea typeface="Proxima Nova"/>
                    <a:cs typeface="Proxima Nova"/>
                    <a:sym typeface="Proxima Nova"/>
                  </a:rPr>
                  <a:t>Doctorado 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100" dirty="0">
                    <a:latin typeface="Proxima Nova"/>
                    <a:ea typeface="Proxima Nova"/>
                    <a:cs typeface="Proxima Nova"/>
                    <a:sym typeface="Proxima Nova"/>
                  </a:rPr>
                  <a:t>(Ph.D.)</a:t>
                </a:r>
              </a:p>
            </p:txBody>
          </p:sp>
          <p:sp>
            <p:nvSpPr>
              <p:cNvPr id="72" name="Google Shape;72;p13"/>
              <p:cNvSpPr txBox="1"/>
              <p:nvPr/>
            </p:nvSpPr>
            <p:spPr>
              <a:xfrm>
                <a:off x="2485152" y="4727855"/>
                <a:ext cx="1403400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100" dirty="0">
                    <a:latin typeface="Proxima Nova"/>
                    <a:ea typeface="Proxima Nova"/>
                    <a:cs typeface="Proxima Nova"/>
                    <a:sym typeface="Proxima Nova"/>
                  </a:rPr>
                  <a:t>Licenciatura</a:t>
                </a:r>
              </a:p>
            </p:txBody>
          </p:sp>
        </p:grpSp>
        <p:sp>
          <p:nvSpPr>
            <p:cNvPr id="73" name="Google Shape;73;p13"/>
            <p:cNvSpPr/>
            <p:nvPr/>
          </p:nvSpPr>
          <p:spPr>
            <a:xfrm>
              <a:off x="2342357" y="4750200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</p:grpSp>
      <p:grpSp>
        <p:nvGrpSpPr>
          <p:cNvPr id="74" name="Google Shape;74;p13"/>
          <p:cNvGrpSpPr/>
          <p:nvPr/>
        </p:nvGrpSpPr>
        <p:grpSpPr>
          <a:xfrm>
            <a:off x="221263" y="5235256"/>
            <a:ext cx="7329875" cy="1923225"/>
            <a:chOff x="217975" y="5163444"/>
            <a:chExt cx="7329875" cy="1923225"/>
          </a:xfrm>
        </p:grpSpPr>
        <p:sp>
          <p:nvSpPr>
            <p:cNvPr id="75" name="Google Shape;75;p13"/>
            <p:cNvSpPr/>
            <p:nvPr/>
          </p:nvSpPr>
          <p:spPr>
            <a:xfrm>
              <a:off x="217975" y="6500113"/>
              <a:ext cx="7318200" cy="5649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9E9E9E"/>
                </a:solidFill>
              </a:endParaRPr>
            </a:p>
          </p:txBody>
        </p:sp>
        <p:sp>
          <p:nvSpPr>
            <p:cNvPr id="76" name="Google Shape;76;p13"/>
            <p:cNvSpPr/>
            <p:nvPr/>
          </p:nvSpPr>
          <p:spPr>
            <a:xfrm>
              <a:off x="229650" y="5185075"/>
              <a:ext cx="7318200" cy="5649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9E9E9E"/>
                </a:solidFill>
              </a:endParaRPr>
            </a:p>
          </p:txBody>
        </p:sp>
        <p:grpSp>
          <p:nvGrpSpPr>
            <p:cNvPr id="77" name="Google Shape;77;p13"/>
            <p:cNvGrpSpPr/>
            <p:nvPr/>
          </p:nvGrpSpPr>
          <p:grpSpPr>
            <a:xfrm>
              <a:off x="233987" y="5163444"/>
              <a:ext cx="7234094" cy="608150"/>
              <a:chOff x="239687" y="5178213"/>
              <a:chExt cx="7234094" cy="608150"/>
            </a:xfrm>
          </p:grpSpPr>
          <p:sp>
            <p:nvSpPr>
              <p:cNvPr id="78" name="Google Shape;78;p13"/>
              <p:cNvSpPr txBox="1"/>
              <p:nvPr/>
            </p:nvSpPr>
            <p:spPr>
              <a:xfrm>
                <a:off x="239687" y="5178213"/>
                <a:ext cx="5826125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100" b="1" dirty="0">
                    <a:latin typeface="Proxima Nova"/>
                    <a:ea typeface="Proxima Nova"/>
                    <a:cs typeface="Proxima Nova"/>
                    <a:sym typeface="Proxima Nova"/>
                  </a:rPr>
                  <a:t>4. ¿Qué tan fácil es para usted comprender la información de salud escrita?</a:t>
                </a:r>
              </a:p>
            </p:txBody>
          </p:sp>
          <p:grpSp>
            <p:nvGrpSpPr>
              <p:cNvPr id="79" name="Google Shape;79;p13"/>
              <p:cNvGrpSpPr/>
              <p:nvPr/>
            </p:nvGrpSpPr>
            <p:grpSpPr>
              <a:xfrm>
                <a:off x="356100" y="5417050"/>
                <a:ext cx="973193" cy="369300"/>
                <a:chOff x="3855450" y="1855513"/>
                <a:chExt cx="973193" cy="369300"/>
              </a:xfrm>
            </p:grpSpPr>
            <p:sp>
              <p:nvSpPr>
                <p:cNvPr id="80" name="Google Shape;80;p13"/>
                <p:cNvSpPr txBox="1"/>
                <p:nvPr/>
              </p:nvSpPr>
              <p:spPr>
                <a:xfrm>
                  <a:off x="3998243" y="1855513"/>
                  <a:ext cx="8304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s-ES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Nada</a:t>
                  </a:r>
                </a:p>
              </p:txBody>
            </p:sp>
            <p:sp>
              <p:nvSpPr>
                <p:cNvPr id="81" name="Google Shape;81;p13"/>
                <p:cNvSpPr/>
                <p:nvPr/>
              </p:nvSpPr>
              <p:spPr>
                <a:xfrm>
                  <a:off x="3855450" y="1973125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82" name="Google Shape;82;p13"/>
              <p:cNvGrpSpPr/>
              <p:nvPr/>
            </p:nvGrpSpPr>
            <p:grpSpPr>
              <a:xfrm>
                <a:off x="1828162" y="5417063"/>
                <a:ext cx="973193" cy="369300"/>
                <a:chOff x="3855450" y="1855525"/>
                <a:chExt cx="973193" cy="369300"/>
              </a:xfrm>
            </p:grpSpPr>
            <p:sp>
              <p:nvSpPr>
                <p:cNvPr id="83" name="Google Shape;83;p13"/>
                <p:cNvSpPr txBox="1"/>
                <p:nvPr/>
              </p:nvSpPr>
              <p:spPr>
                <a:xfrm>
                  <a:off x="3998243" y="1855525"/>
                  <a:ext cx="8304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s-ES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Poco</a:t>
                  </a:r>
                </a:p>
              </p:txBody>
            </p:sp>
            <p:sp>
              <p:nvSpPr>
                <p:cNvPr id="84" name="Google Shape;84;p13"/>
                <p:cNvSpPr/>
                <p:nvPr/>
              </p:nvSpPr>
              <p:spPr>
                <a:xfrm>
                  <a:off x="3855450" y="1973125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85" name="Google Shape;85;p13"/>
              <p:cNvGrpSpPr/>
              <p:nvPr/>
            </p:nvGrpSpPr>
            <p:grpSpPr>
              <a:xfrm>
                <a:off x="3351287" y="5417063"/>
                <a:ext cx="1081493" cy="369300"/>
                <a:chOff x="3855450" y="1855525"/>
                <a:chExt cx="1081493" cy="369300"/>
              </a:xfrm>
            </p:grpSpPr>
            <p:sp>
              <p:nvSpPr>
                <p:cNvPr id="86" name="Google Shape;86;p13"/>
                <p:cNvSpPr txBox="1"/>
                <p:nvPr/>
              </p:nvSpPr>
              <p:spPr>
                <a:xfrm>
                  <a:off x="3998243" y="1855525"/>
                  <a:ext cx="9387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s-ES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Algo</a:t>
                  </a:r>
                </a:p>
              </p:txBody>
            </p:sp>
            <p:sp>
              <p:nvSpPr>
                <p:cNvPr id="87" name="Google Shape;87;p13"/>
                <p:cNvSpPr/>
                <p:nvPr/>
              </p:nvSpPr>
              <p:spPr>
                <a:xfrm>
                  <a:off x="3855450" y="1973125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88" name="Google Shape;88;p13"/>
              <p:cNvGrpSpPr/>
              <p:nvPr/>
            </p:nvGrpSpPr>
            <p:grpSpPr>
              <a:xfrm>
                <a:off x="4881337" y="5417063"/>
                <a:ext cx="1063793" cy="369300"/>
                <a:chOff x="3878375" y="1855525"/>
                <a:chExt cx="1063793" cy="369300"/>
              </a:xfrm>
            </p:grpSpPr>
            <p:sp>
              <p:nvSpPr>
                <p:cNvPr id="89" name="Google Shape;89;p13"/>
                <p:cNvSpPr txBox="1"/>
                <p:nvPr/>
              </p:nvSpPr>
              <p:spPr>
                <a:xfrm>
                  <a:off x="4021168" y="1855525"/>
                  <a:ext cx="9210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s-ES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Bastante</a:t>
                  </a:r>
                </a:p>
              </p:txBody>
            </p:sp>
            <p:sp>
              <p:nvSpPr>
                <p:cNvPr id="90" name="Google Shape;90;p13"/>
                <p:cNvSpPr/>
                <p:nvPr/>
              </p:nvSpPr>
              <p:spPr>
                <a:xfrm>
                  <a:off x="3878375" y="1973125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91" name="Google Shape;91;p13"/>
              <p:cNvGrpSpPr/>
              <p:nvPr/>
            </p:nvGrpSpPr>
            <p:grpSpPr>
              <a:xfrm>
                <a:off x="6409988" y="5417063"/>
                <a:ext cx="1063793" cy="369300"/>
                <a:chOff x="4788900" y="1855525"/>
                <a:chExt cx="1063793" cy="369300"/>
              </a:xfrm>
            </p:grpSpPr>
            <p:sp>
              <p:nvSpPr>
                <p:cNvPr id="92" name="Google Shape;92;p13"/>
                <p:cNvSpPr txBox="1"/>
                <p:nvPr/>
              </p:nvSpPr>
              <p:spPr>
                <a:xfrm>
                  <a:off x="4931693" y="1855525"/>
                  <a:ext cx="9210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s-ES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Muy</a:t>
                  </a:r>
                </a:p>
              </p:txBody>
            </p:sp>
            <p:sp>
              <p:nvSpPr>
                <p:cNvPr id="93" name="Google Shape;93;p13"/>
                <p:cNvSpPr/>
                <p:nvPr/>
              </p:nvSpPr>
              <p:spPr>
                <a:xfrm>
                  <a:off x="4788900" y="1973125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</p:grpSp>
        <p:grpSp>
          <p:nvGrpSpPr>
            <p:cNvPr id="94" name="Google Shape;94;p13"/>
            <p:cNvGrpSpPr/>
            <p:nvPr/>
          </p:nvGrpSpPr>
          <p:grpSpPr>
            <a:xfrm>
              <a:off x="233988" y="5822525"/>
              <a:ext cx="7234093" cy="605000"/>
              <a:chOff x="239688" y="5812969"/>
              <a:chExt cx="7234093" cy="605000"/>
            </a:xfrm>
          </p:grpSpPr>
          <p:sp>
            <p:nvSpPr>
              <p:cNvPr id="95" name="Google Shape;95;p13"/>
              <p:cNvSpPr txBox="1"/>
              <p:nvPr/>
            </p:nvSpPr>
            <p:spPr>
              <a:xfrm>
                <a:off x="239688" y="5812969"/>
                <a:ext cx="5285400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100" b="1" dirty="0">
                    <a:latin typeface="Proxima Nova"/>
                    <a:ea typeface="Proxima Nova"/>
                    <a:cs typeface="Proxima Nova"/>
                    <a:sym typeface="Proxima Nova"/>
                  </a:rPr>
                  <a:t>5. ¿Qué tan fácil es para usted comprender lo que le dicen sobre su salud?</a:t>
                </a:r>
              </a:p>
            </p:txBody>
          </p:sp>
          <p:grpSp>
            <p:nvGrpSpPr>
              <p:cNvPr id="96" name="Google Shape;96;p13"/>
              <p:cNvGrpSpPr/>
              <p:nvPr/>
            </p:nvGrpSpPr>
            <p:grpSpPr>
              <a:xfrm>
                <a:off x="356100" y="6048669"/>
                <a:ext cx="973193" cy="369300"/>
                <a:chOff x="3855450" y="1855525"/>
                <a:chExt cx="973193" cy="369300"/>
              </a:xfrm>
            </p:grpSpPr>
            <p:sp>
              <p:nvSpPr>
                <p:cNvPr id="97" name="Google Shape;97;p13"/>
                <p:cNvSpPr txBox="1"/>
                <p:nvPr/>
              </p:nvSpPr>
              <p:spPr>
                <a:xfrm>
                  <a:off x="3998243" y="1855525"/>
                  <a:ext cx="8304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s-ES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Nada</a:t>
                  </a:r>
                </a:p>
              </p:txBody>
            </p:sp>
            <p:sp>
              <p:nvSpPr>
                <p:cNvPr id="98" name="Google Shape;98;p13"/>
                <p:cNvSpPr/>
                <p:nvPr/>
              </p:nvSpPr>
              <p:spPr>
                <a:xfrm>
                  <a:off x="3855450" y="1973125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99" name="Google Shape;99;p13"/>
              <p:cNvGrpSpPr/>
              <p:nvPr/>
            </p:nvGrpSpPr>
            <p:grpSpPr>
              <a:xfrm>
                <a:off x="1828162" y="6048669"/>
                <a:ext cx="973193" cy="369300"/>
                <a:chOff x="3855450" y="1855525"/>
                <a:chExt cx="973193" cy="369300"/>
              </a:xfrm>
            </p:grpSpPr>
            <p:sp>
              <p:nvSpPr>
                <p:cNvPr id="100" name="Google Shape;100;p13"/>
                <p:cNvSpPr txBox="1"/>
                <p:nvPr/>
              </p:nvSpPr>
              <p:spPr>
                <a:xfrm>
                  <a:off x="3998243" y="1855525"/>
                  <a:ext cx="8304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s-ES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Poco</a:t>
                  </a:r>
                </a:p>
              </p:txBody>
            </p:sp>
            <p:sp>
              <p:nvSpPr>
                <p:cNvPr id="101" name="Google Shape;101;p13"/>
                <p:cNvSpPr/>
                <p:nvPr/>
              </p:nvSpPr>
              <p:spPr>
                <a:xfrm>
                  <a:off x="3855450" y="1973125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102" name="Google Shape;102;p13"/>
              <p:cNvGrpSpPr/>
              <p:nvPr/>
            </p:nvGrpSpPr>
            <p:grpSpPr>
              <a:xfrm>
                <a:off x="3351287" y="6048669"/>
                <a:ext cx="1081493" cy="369300"/>
                <a:chOff x="4065000" y="1849288"/>
                <a:chExt cx="1081493" cy="369300"/>
              </a:xfrm>
            </p:grpSpPr>
            <p:sp>
              <p:nvSpPr>
                <p:cNvPr id="103" name="Google Shape;103;p13"/>
                <p:cNvSpPr txBox="1"/>
                <p:nvPr/>
              </p:nvSpPr>
              <p:spPr>
                <a:xfrm>
                  <a:off x="4207793" y="1849288"/>
                  <a:ext cx="9387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s-ES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Algo</a:t>
                  </a:r>
                </a:p>
              </p:txBody>
            </p:sp>
            <p:sp>
              <p:nvSpPr>
                <p:cNvPr id="104" name="Google Shape;104;p13"/>
                <p:cNvSpPr/>
                <p:nvPr/>
              </p:nvSpPr>
              <p:spPr>
                <a:xfrm>
                  <a:off x="4065000" y="1966888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105" name="Google Shape;105;p13"/>
              <p:cNvGrpSpPr/>
              <p:nvPr/>
            </p:nvGrpSpPr>
            <p:grpSpPr>
              <a:xfrm>
                <a:off x="4881337" y="6048669"/>
                <a:ext cx="1063793" cy="369300"/>
                <a:chOff x="4093575" y="1849288"/>
                <a:chExt cx="1063793" cy="369300"/>
              </a:xfrm>
            </p:grpSpPr>
            <p:sp>
              <p:nvSpPr>
                <p:cNvPr id="106" name="Google Shape;106;p13"/>
                <p:cNvSpPr txBox="1"/>
                <p:nvPr/>
              </p:nvSpPr>
              <p:spPr>
                <a:xfrm>
                  <a:off x="4236368" y="1849288"/>
                  <a:ext cx="9210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s-ES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Bastante</a:t>
                  </a:r>
                </a:p>
              </p:txBody>
            </p:sp>
            <p:sp>
              <p:nvSpPr>
                <p:cNvPr id="107" name="Google Shape;107;p13"/>
                <p:cNvSpPr/>
                <p:nvPr/>
              </p:nvSpPr>
              <p:spPr>
                <a:xfrm>
                  <a:off x="4093575" y="1966888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108" name="Google Shape;108;p13"/>
              <p:cNvGrpSpPr/>
              <p:nvPr/>
            </p:nvGrpSpPr>
            <p:grpSpPr>
              <a:xfrm>
                <a:off x="6409988" y="6048669"/>
                <a:ext cx="1063793" cy="369300"/>
                <a:chOff x="4715100" y="1834375"/>
                <a:chExt cx="1063793" cy="369300"/>
              </a:xfrm>
            </p:grpSpPr>
            <p:sp>
              <p:nvSpPr>
                <p:cNvPr id="109" name="Google Shape;109;p13"/>
                <p:cNvSpPr txBox="1"/>
                <p:nvPr/>
              </p:nvSpPr>
              <p:spPr>
                <a:xfrm>
                  <a:off x="4857893" y="1834375"/>
                  <a:ext cx="9210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s-ES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Muy</a:t>
                  </a:r>
                </a:p>
              </p:txBody>
            </p:sp>
            <p:sp>
              <p:nvSpPr>
                <p:cNvPr id="110" name="Google Shape;110;p13"/>
                <p:cNvSpPr/>
                <p:nvPr/>
              </p:nvSpPr>
              <p:spPr>
                <a:xfrm>
                  <a:off x="4715100" y="1951975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</p:grpSp>
        <p:sp>
          <p:nvSpPr>
            <p:cNvPr id="111" name="Google Shape;111;p13"/>
            <p:cNvSpPr txBox="1"/>
            <p:nvPr/>
          </p:nvSpPr>
          <p:spPr>
            <a:xfrm>
              <a:off x="230562" y="6478456"/>
              <a:ext cx="5949367" cy="35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100" b="1" dirty="0">
                  <a:latin typeface="Proxima Nova"/>
                  <a:ea typeface="Proxima Nova"/>
                  <a:cs typeface="Proxima Nova"/>
                  <a:sym typeface="Proxima Nova"/>
                </a:rPr>
                <a:t>6. ¿Qué tan fácil es para usted completar los formularios médicos por su cuenta?</a:t>
              </a:r>
            </a:p>
          </p:txBody>
        </p:sp>
        <p:sp>
          <p:nvSpPr>
            <p:cNvPr id="112" name="Google Shape;112;p13"/>
            <p:cNvSpPr txBox="1"/>
            <p:nvPr/>
          </p:nvSpPr>
          <p:spPr>
            <a:xfrm>
              <a:off x="489768" y="6717369"/>
              <a:ext cx="8304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100">
                  <a:latin typeface="Proxima Nova"/>
                  <a:ea typeface="Proxima Nova"/>
                  <a:cs typeface="Proxima Nova"/>
                  <a:sym typeface="Proxima Nova"/>
                </a:rPr>
                <a:t>Nada</a:t>
              </a:r>
            </a:p>
          </p:txBody>
        </p:sp>
        <p:sp>
          <p:nvSpPr>
            <p:cNvPr id="113" name="Google Shape;113;p13"/>
            <p:cNvSpPr/>
            <p:nvPr/>
          </p:nvSpPr>
          <p:spPr>
            <a:xfrm>
              <a:off x="346975" y="6834969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sp>
          <p:nvSpPr>
            <p:cNvPr id="114" name="Google Shape;114;p13"/>
            <p:cNvSpPr txBox="1"/>
            <p:nvPr/>
          </p:nvSpPr>
          <p:spPr>
            <a:xfrm>
              <a:off x="1961830" y="6717369"/>
              <a:ext cx="8304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100">
                  <a:latin typeface="Proxima Nova"/>
                  <a:ea typeface="Proxima Nova"/>
                  <a:cs typeface="Proxima Nova"/>
                  <a:sym typeface="Proxima Nova"/>
                </a:rPr>
                <a:t>Poco</a:t>
              </a:r>
            </a:p>
          </p:txBody>
        </p:sp>
        <p:sp>
          <p:nvSpPr>
            <p:cNvPr id="115" name="Google Shape;115;p13"/>
            <p:cNvSpPr/>
            <p:nvPr/>
          </p:nvSpPr>
          <p:spPr>
            <a:xfrm>
              <a:off x="1819037" y="6834969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sp>
          <p:nvSpPr>
            <p:cNvPr id="116" name="Google Shape;116;p13"/>
            <p:cNvSpPr txBox="1"/>
            <p:nvPr/>
          </p:nvSpPr>
          <p:spPr>
            <a:xfrm>
              <a:off x="3484955" y="6717369"/>
              <a:ext cx="9387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100">
                  <a:latin typeface="Proxima Nova"/>
                  <a:ea typeface="Proxima Nova"/>
                  <a:cs typeface="Proxima Nova"/>
                  <a:sym typeface="Proxima Nova"/>
                </a:rPr>
                <a:t>Algo</a:t>
              </a:r>
            </a:p>
          </p:txBody>
        </p:sp>
        <p:sp>
          <p:nvSpPr>
            <p:cNvPr id="117" name="Google Shape;117;p13"/>
            <p:cNvSpPr/>
            <p:nvPr/>
          </p:nvSpPr>
          <p:spPr>
            <a:xfrm>
              <a:off x="3342162" y="6834969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sp>
          <p:nvSpPr>
            <p:cNvPr id="118" name="Google Shape;118;p13"/>
            <p:cNvSpPr txBox="1"/>
            <p:nvPr/>
          </p:nvSpPr>
          <p:spPr>
            <a:xfrm>
              <a:off x="5015005" y="6717369"/>
              <a:ext cx="9210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100">
                  <a:latin typeface="Proxima Nova"/>
                  <a:ea typeface="Proxima Nova"/>
                  <a:cs typeface="Proxima Nova"/>
                  <a:sym typeface="Proxima Nova"/>
                </a:rPr>
                <a:t>Bastante</a:t>
              </a:r>
            </a:p>
          </p:txBody>
        </p:sp>
        <p:sp>
          <p:nvSpPr>
            <p:cNvPr id="119" name="Google Shape;119;p13"/>
            <p:cNvSpPr/>
            <p:nvPr/>
          </p:nvSpPr>
          <p:spPr>
            <a:xfrm>
              <a:off x="4872212" y="6834969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  <p:sp>
          <p:nvSpPr>
            <p:cNvPr id="120" name="Google Shape;120;p13"/>
            <p:cNvSpPr txBox="1"/>
            <p:nvPr/>
          </p:nvSpPr>
          <p:spPr>
            <a:xfrm>
              <a:off x="6543655" y="6717369"/>
              <a:ext cx="9210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100">
                  <a:latin typeface="Proxima Nova"/>
                  <a:ea typeface="Proxima Nova"/>
                  <a:cs typeface="Proxima Nova"/>
                  <a:sym typeface="Proxima Nova"/>
                </a:rPr>
                <a:t>Muy</a:t>
              </a:r>
            </a:p>
          </p:txBody>
        </p:sp>
        <p:sp>
          <p:nvSpPr>
            <p:cNvPr id="121" name="Google Shape;121;p13"/>
            <p:cNvSpPr/>
            <p:nvPr/>
          </p:nvSpPr>
          <p:spPr>
            <a:xfrm>
              <a:off x="6400863" y="6834969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</p:grpSp>
      <p:grpSp>
        <p:nvGrpSpPr>
          <p:cNvPr id="122" name="Google Shape;122;p13"/>
          <p:cNvGrpSpPr/>
          <p:nvPr/>
        </p:nvGrpSpPr>
        <p:grpSpPr>
          <a:xfrm>
            <a:off x="228599" y="2331594"/>
            <a:ext cx="7577885" cy="1771025"/>
            <a:chOff x="228599" y="2295706"/>
            <a:chExt cx="7577885" cy="1771025"/>
          </a:xfrm>
        </p:grpSpPr>
        <p:sp>
          <p:nvSpPr>
            <p:cNvPr id="123" name="Google Shape;123;p13"/>
            <p:cNvSpPr/>
            <p:nvPr/>
          </p:nvSpPr>
          <p:spPr>
            <a:xfrm>
              <a:off x="235350" y="2295763"/>
              <a:ext cx="7318200" cy="17709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9E9E9E"/>
                </a:solidFill>
              </a:endParaRPr>
            </a:p>
          </p:txBody>
        </p:sp>
        <p:grpSp>
          <p:nvGrpSpPr>
            <p:cNvPr id="124" name="Google Shape;124;p13"/>
            <p:cNvGrpSpPr/>
            <p:nvPr/>
          </p:nvGrpSpPr>
          <p:grpSpPr>
            <a:xfrm>
              <a:off x="228599" y="2295706"/>
              <a:ext cx="7577885" cy="1771025"/>
              <a:chOff x="228599" y="2337275"/>
              <a:chExt cx="7577885" cy="1771025"/>
            </a:xfrm>
          </p:grpSpPr>
          <p:sp>
            <p:nvSpPr>
              <p:cNvPr id="125" name="Google Shape;125;p13"/>
              <p:cNvSpPr txBox="1"/>
              <p:nvPr/>
            </p:nvSpPr>
            <p:spPr>
              <a:xfrm>
                <a:off x="400967" y="3415600"/>
                <a:ext cx="4401196" cy="692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100" b="1" dirty="0">
                    <a:latin typeface="Proxima Nova"/>
                    <a:ea typeface="Proxima Nova"/>
                    <a:cs typeface="Proxima Nova"/>
                    <a:sym typeface="Proxima Nova"/>
                  </a:rPr>
                  <a:t>Si tiene empleo</a:t>
                </a:r>
                <a:r>
                  <a:rPr lang="es-ES" sz="1100" dirty="0">
                    <a:latin typeface="Proxima Nova"/>
                    <a:ea typeface="Proxima Nova"/>
                    <a:cs typeface="Proxima Nova"/>
                    <a:sym typeface="Proxima Nova"/>
                  </a:rPr>
                  <a:t>, ¿en su trabajo está expuesta a algún producto químico, material o condición que le preocupe que pueda ser peligroso para su salud (tanto si está como si no está embarazada)? </a:t>
                </a:r>
              </a:p>
            </p:txBody>
          </p:sp>
          <p:sp>
            <p:nvSpPr>
              <p:cNvPr id="126" name="Google Shape;126;p13"/>
              <p:cNvSpPr txBox="1"/>
              <p:nvPr/>
            </p:nvSpPr>
            <p:spPr>
              <a:xfrm>
                <a:off x="228599" y="2337275"/>
                <a:ext cx="4201769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100" b="1" dirty="0">
                    <a:latin typeface="Proxima Nova"/>
                    <a:ea typeface="Proxima Nova"/>
                    <a:cs typeface="Proxima Nova"/>
                    <a:sym typeface="Proxima Nova"/>
                  </a:rPr>
                  <a:t>2. ¿Tiene empleo? (Marque todo lo que corresponda).</a:t>
                </a:r>
              </a:p>
            </p:txBody>
          </p:sp>
          <p:grpSp>
            <p:nvGrpSpPr>
              <p:cNvPr id="127" name="Google Shape;127;p13"/>
              <p:cNvGrpSpPr/>
              <p:nvPr/>
            </p:nvGrpSpPr>
            <p:grpSpPr>
              <a:xfrm>
                <a:off x="356700" y="2576550"/>
                <a:ext cx="1692142" cy="353913"/>
                <a:chOff x="346775" y="2540988"/>
                <a:chExt cx="1692142" cy="353913"/>
              </a:xfrm>
            </p:grpSpPr>
            <p:sp>
              <p:nvSpPr>
                <p:cNvPr id="128" name="Google Shape;128;p13"/>
                <p:cNvSpPr txBox="1"/>
                <p:nvPr/>
              </p:nvSpPr>
              <p:spPr>
                <a:xfrm>
                  <a:off x="470015" y="2540988"/>
                  <a:ext cx="1568902" cy="35391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s-ES" sz="1100" spc="-40" dirty="0">
                      <a:latin typeface="Proxima Nova"/>
                      <a:ea typeface="Proxima Nova"/>
                      <a:cs typeface="Proxima Nova"/>
                      <a:sym typeface="Proxima Nova"/>
                    </a:rPr>
                    <a:t>Sí, a tiempo completo</a:t>
                  </a:r>
                </a:p>
              </p:txBody>
            </p:sp>
            <p:sp>
              <p:nvSpPr>
                <p:cNvPr id="129" name="Google Shape;129;p13"/>
                <p:cNvSpPr/>
                <p:nvPr/>
              </p:nvSpPr>
              <p:spPr>
                <a:xfrm>
                  <a:off x="346775" y="2658575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t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130" name="Google Shape;130;p13"/>
              <p:cNvGrpSpPr/>
              <p:nvPr/>
            </p:nvGrpSpPr>
            <p:grpSpPr>
              <a:xfrm>
                <a:off x="1828162" y="2576550"/>
                <a:ext cx="1624824" cy="354000"/>
                <a:chOff x="3759200" y="2082163"/>
                <a:chExt cx="1624824" cy="354000"/>
              </a:xfrm>
            </p:grpSpPr>
            <p:sp>
              <p:nvSpPr>
                <p:cNvPr id="131" name="Google Shape;131;p13"/>
                <p:cNvSpPr txBox="1"/>
                <p:nvPr/>
              </p:nvSpPr>
              <p:spPr>
                <a:xfrm>
                  <a:off x="3901999" y="2082163"/>
                  <a:ext cx="1482025" cy="354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s-ES" sz="1100" dirty="0">
                      <a:latin typeface="Proxima Nova"/>
                      <a:ea typeface="Proxima Nova"/>
                      <a:cs typeface="Proxima Nova"/>
                      <a:sym typeface="Proxima Nova"/>
                    </a:rPr>
                    <a:t>Sí, a tiempo parcial</a:t>
                  </a:r>
                </a:p>
              </p:txBody>
            </p:sp>
            <p:sp>
              <p:nvSpPr>
                <p:cNvPr id="132" name="Google Shape;132;p13"/>
                <p:cNvSpPr/>
                <p:nvPr/>
              </p:nvSpPr>
              <p:spPr>
                <a:xfrm>
                  <a:off x="3759200" y="2199763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133" name="Google Shape;133;p13"/>
              <p:cNvGrpSpPr/>
              <p:nvPr/>
            </p:nvGrpSpPr>
            <p:grpSpPr>
              <a:xfrm>
                <a:off x="3351287" y="2576550"/>
                <a:ext cx="1269300" cy="354000"/>
                <a:chOff x="5228000" y="2649800"/>
                <a:chExt cx="1269300" cy="354000"/>
              </a:xfrm>
            </p:grpSpPr>
            <p:sp>
              <p:nvSpPr>
                <p:cNvPr id="134" name="Google Shape;134;p13"/>
                <p:cNvSpPr txBox="1"/>
                <p:nvPr/>
              </p:nvSpPr>
              <p:spPr>
                <a:xfrm>
                  <a:off x="5370800" y="2649800"/>
                  <a:ext cx="1126500" cy="354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s-ES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Sí, por contrato</a:t>
                  </a:r>
                </a:p>
              </p:txBody>
            </p:sp>
            <p:sp>
              <p:nvSpPr>
                <p:cNvPr id="135" name="Google Shape;135;p13"/>
                <p:cNvSpPr/>
                <p:nvPr/>
              </p:nvSpPr>
              <p:spPr>
                <a:xfrm>
                  <a:off x="5228000" y="2767400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136" name="Google Shape;136;p13"/>
              <p:cNvGrpSpPr/>
              <p:nvPr/>
            </p:nvGrpSpPr>
            <p:grpSpPr>
              <a:xfrm>
                <a:off x="4880813" y="2576950"/>
                <a:ext cx="1269300" cy="354000"/>
                <a:chOff x="6461688" y="2392125"/>
                <a:chExt cx="1269300" cy="354000"/>
              </a:xfrm>
            </p:grpSpPr>
            <p:sp>
              <p:nvSpPr>
                <p:cNvPr id="137" name="Google Shape;137;p13"/>
                <p:cNvSpPr txBox="1"/>
                <p:nvPr/>
              </p:nvSpPr>
              <p:spPr>
                <a:xfrm>
                  <a:off x="6604488" y="2392125"/>
                  <a:ext cx="1126500" cy="354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s-ES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Sí, estacional</a:t>
                  </a:r>
                </a:p>
              </p:txBody>
            </p:sp>
            <p:sp>
              <p:nvSpPr>
                <p:cNvPr id="138" name="Google Shape;138;p13"/>
                <p:cNvSpPr/>
                <p:nvPr/>
              </p:nvSpPr>
              <p:spPr>
                <a:xfrm>
                  <a:off x="6461688" y="2509725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139" name="Google Shape;139;p13"/>
              <p:cNvGrpSpPr/>
              <p:nvPr/>
            </p:nvGrpSpPr>
            <p:grpSpPr>
              <a:xfrm>
                <a:off x="6396450" y="2576550"/>
                <a:ext cx="1410034" cy="354000"/>
                <a:chOff x="6381975" y="2539388"/>
                <a:chExt cx="1410034" cy="354000"/>
              </a:xfrm>
            </p:grpSpPr>
            <p:sp>
              <p:nvSpPr>
                <p:cNvPr id="140" name="Google Shape;140;p13"/>
                <p:cNvSpPr txBox="1"/>
                <p:nvPr/>
              </p:nvSpPr>
              <p:spPr>
                <a:xfrm>
                  <a:off x="6493784" y="2539388"/>
                  <a:ext cx="1298225" cy="354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s-ES" sz="1100" dirty="0">
                      <a:latin typeface="Proxima Nova"/>
                      <a:ea typeface="Proxima Nova"/>
                      <a:cs typeface="Proxima Nova"/>
                      <a:sym typeface="Proxima Nova"/>
                    </a:rPr>
                    <a:t>Soy estudiante</a:t>
                  </a:r>
                </a:p>
              </p:txBody>
            </p:sp>
            <p:sp>
              <p:nvSpPr>
                <p:cNvPr id="141" name="Google Shape;141;p13"/>
                <p:cNvSpPr/>
                <p:nvPr/>
              </p:nvSpPr>
              <p:spPr>
                <a:xfrm>
                  <a:off x="6381975" y="2656988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142" name="Google Shape;142;p13"/>
              <p:cNvGrpSpPr/>
              <p:nvPr/>
            </p:nvGrpSpPr>
            <p:grpSpPr>
              <a:xfrm>
                <a:off x="356700" y="2806663"/>
                <a:ext cx="1509024" cy="523190"/>
                <a:chOff x="1807575" y="1234125"/>
                <a:chExt cx="1509024" cy="523190"/>
              </a:xfrm>
            </p:grpSpPr>
            <p:sp>
              <p:nvSpPr>
                <p:cNvPr id="143" name="Google Shape;143;p13"/>
                <p:cNvSpPr txBox="1"/>
                <p:nvPr/>
              </p:nvSpPr>
              <p:spPr>
                <a:xfrm>
                  <a:off x="1916144" y="1234125"/>
                  <a:ext cx="1400455" cy="52319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s-ES" sz="1100" spc="-40" dirty="0">
                      <a:latin typeface="Proxima Nova"/>
                      <a:ea typeface="Proxima Nova"/>
                      <a:cs typeface="Proxima Nova"/>
                      <a:sym typeface="Proxima Nova"/>
                    </a:rPr>
                    <a:t>No, por discapacidad o enfermedad</a:t>
                  </a:r>
                </a:p>
              </p:txBody>
            </p:sp>
            <p:sp>
              <p:nvSpPr>
                <p:cNvPr id="144" name="Google Shape;144;p13"/>
                <p:cNvSpPr/>
                <p:nvPr/>
              </p:nvSpPr>
              <p:spPr>
                <a:xfrm>
                  <a:off x="1807575" y="1351724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t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145" name="Google Shape;145;p13"/>
              <p:cNvGrpSpPr/>
              <p:nvPr/>
            </p:nvGrpSpPr>
            <p:grpSpPr>
              <a:xfrm>
                <a:off x="1828162" y="2806663"/>
                <a:ext cx="1417888" cy="523190"/>
                <a:chOff x="2584350" y="1625275"/>
                <a:chExt cx="1417888" cy="523190"/>
              </a:xfrm>
            </p:grpSpPr>
            <p:sp>
              <p:nvSpPr>
                <p:cNvPr id="146" name="Google Shape;146;p13"/>
                <p:cNvSpPr txBox="1"/>
                <p:nvPr/>
              </p:nvSpPr>
              <p:spPr>
                <a:xfrm>
                  <a:off x="2727150" y="1625275"/>
                  <a:ext cx="1275088" cy="52319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s-ES" sz="1100" dirty="0">
                      <a:latin typeface="Proxima Nova"/>
                      <a:ea typeface="Proxima Nova"/>
                      <a:cs typeface="Proxima Nova"/>
                      <a:sym typeface="Proxima Nova"/>
                    </a:rPr>
                    <a:t>No, por cuidar a niños o ancianos</a:t>
                  </a:r>
                </a:p>
              </p:txBody>
            </p:sp>
            <p:sp>
              <p:nvSpPr>
                <p:cNvPr id="147" name="Google Shape;147;p13"/>
                <p:cNvSpPr/>
                <p:nvPr/>
              </p:nvSpPr>
              <p:spPr>
                <a:xfrm>
                  <a:off x="2584350" y="1742875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148" name="Google Shape;148;p13"/>
              <p:cNvGrpSpPr/>
              <p:nvPr/>
            </p:nvGrpSpPr>
            <p:grpSpPr>
              <a:xfrm>
                <a:off x="3351287" y="2806663"/>
                <a:ext cx="1556112" cy="523190"/>
                <a:chOff x="2842700" y="2406763"/>
                <a:chExt cx="1556112" cy="523190"/>
              </a:xfrm>
            </p:grpSpPr>
            <p:sp>
              <p:nvSpPr>
                <p:cNvPr id="149" name="Google Shape;149;p13"/>
                <p:cNvSpPr txBox="1"/>
                <p:nvPr/>
              </p:nvSpPr>
              <p:spPr>
                <a:xfrm>
                  <a:off x="2985499" y="2406763"/>
                  <a:ext cx="1413313" cy="52319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s-ES" sz="1100" dirty="0">
                      <a:latin typeface="Proxima Nova"/>
                      <a:ea typeface="Proxima Nova"/>
                      <a:cs typeface="Proxima Nova"/>
                      <a:sym typeface="Proxima Nova"/>
                    </a:rPr>
                    <a:t>No, por problemas de transporte</a:t>
                  </a:r>
                </a:p>
              </p:txBody>
            </p:sp>
            <p:sp>
              <p:nvSpPr>
                <p:cNvPr id="150" name="Google Shape;150;p13"/>
                <p:cNvSpPr/>
                <p:nvPr/>
              </p:nvSpPr>
              <p:spPr>
                <a:xfrm>
                  <a:off x="2842700" y="2524350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151" name="Google Shape;151;p13"/>
              <p:cNvGrpSpPr/>
              <p:nvPr/>
            </p:nvGrpSpPr>
            <p:grpSpPr>
              <a:xfrm>
                <a:off x="6396463" y="2806663"/>
                <a:ext cx="1122886" cy="523200"/>
                <a:chOff x="6216000" y="2111550"/>
                <a:chExt cx="1122886" cy="523200"/>
              </a:xfrm>
            </p:grpSpPr>
            <p:sp>
              <p:nvSpPr>
                <p:cNvPr id="152" name="Google Shape;152;p13"/>
                <p:cNvSpPr txBox="1"/>
                <p:nvPr/>
              </p:nvSpPr>
              <p:spPr>
                <a:xfrm>
                  <a:off x="6334349" y="2111550"/>
                  <a:ext cx="1004537" cy="523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s-ES" sz="1100" dirty="0">
                      <a:latin typeface="Proxima Nova"/>
                      <a:ea typeface="Proxima Nova"/>
                      <a:cs typeface="Proxima Nova"/>
                      <a:sym typeface="Proxima Nova"/>
                    </a:rPr>
                    <a:t>No, por otro motivo</a:t>
                  </a:r>
                </a:p>
              </p:txBody>
            </p:sp>
            <p:sp>
              <p:nvSpPr>
                <p:cNvPr id="153" name="Google Shape;153;p13"/>
                <p:cNvSpPr/>
                <p:nvPr/>
              </p:nvSpPr>
              <p:spPr>
                <a:xfrm>
                  <a:off x="6216000" y="2229138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154" name="Google Shape;154;p13"/>
              <p:cNvGrpSpPr/>
              <p:nvPr/>
            </p:nvGrpSpPr>
            <p:grpSpPr>
              <a:xfrm>
                <a:off x="4880813" y="2806663"/>
                <a:ext cx="1437000" cy="692700"/>
                <a:chOff x="2876000" y="2406763"/>
                <a:chExt cx="1437000" cy="692700"/>
              </a:xfrm>
            </p:grpSpPr>
            <p:sp>
              <p:nvSpPr>
                <p:cNvPr id="155" name="Google Shape;155;p13"/>
                <p:cNvSpPr txBox="1"/>
                <p:nvPr/>
              </p:nvSpPr>
              <p:spPr>
                <a:xfrm>
                  <a:off x="3018800" y="2406763"/>
                  <a:ext cx="1294200" cy="6927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s-ES" sz="1100" dirty="0">
                      <a:latin typeface="Proxima Nova"/>
                      <a:ea typeface="Proxima Nova"/>
                      <a:cs typeface="Proxima Nova"/>
                      <a:sym typeface="Proxima Nova"/>
                    </a:rPr>
                    <a:t>No, por dificultad para encontrar empleo</a:t>
                  </a:r>
                </a:p>
              </p:txBody>
            </p:sp>
            <p:sp>
              <p:nvSpPr>
                <p:cNvPr id="156" name="Google Shape;156;p13"/>
                <p:cNvSpPr/>
                <p:nvPr/>
              </p:nvSpPr>
              <p:spPr>
                <a:xfrm>
                  <a:off x="2876000" y="2524350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157" name="Google Shape;157;p13"/>
              <p:cNvGrpSpPr/>
              <p:nvPr/>
            </p:nvGrpSpPr>
            <p:grpSpPr>
              <a:xfrm>
                <a:off x="4880813" y="3541275"/>
                <a:ext cx="639600" cy="354000"/>
                <a:chOff x="3254175" y="900225"/>
                <a:chExt cx="639600" cy="354000"/>
              </a:xfrm>
            </p:grpSpPr>
            <p:sp>
              <p:nvSpPr>
                <p:cNvPr id="158" name="Google Shape;158;p13"/>
                <p:cNvSpPr txBox="1"/>
                <p:nvPr/>
              </p:nvSpPr>
              <p:spPr>
                <a:xfrm>
                  <a:off x="3396975" y="900225"/>
                  <a:ext cx="496800" cy="354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s-ES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Sí</a:t>
                  </a:r>
                </a:p>
              </p:txBody>
            </p:sp>
            <p:sp>
              <p:nvSpPr>
                <p:cNvPr id="159" name="Google Shape;159;p13"/>
                <p:cNvSpPr/>
                <p:nvPr/>
              </p:nvSpPr>
              <p:spPr>
                <a:xfrm>
                  <a:off x="3254175" y="1010175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160" name="Google Shape;160;p13"/>
              <p:cNvGrpSpPr/>
              <p:nvPr/>
            </p:nvGrpSpPr>
            <p:grpSpPr>
              <a:xfrm>
                <a:off x="6400163" y="3541275"/>
                <a:ext cx="582000" cy="354000"/>
                <a:chOff x="6403900" y="3038375"/>
                <a:chExt cx="582000" cy="354000"/>
              </a:xfrm>
            </p:grpSpPr>
            <p:sp>
              <p:nvSpPr>
                <p:cNvPr id="161" name="Google Shape;161;p13"/>
                <p:cNvSpPr txBox="1"/>
                <p:nvPr/>
              </p:nvSpPr>
              <p:spPr>
                <a:xfrm>
                  <a:off x="6546700" y="3038375"/>
                  <a:ext cx="439200" cy="354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s-ES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No</a:t>
                  </a:r>
                </a:p>
              </p:txBody>
            </p:sp>
            <p:sp>
              <p:nvSpPr>
                <p:cNvPr id="162" name="Google Shape;162;p13"/>
                <p:cNvSpPr/>
                <p:nvPr/>
              </p:nvSpPr>
              <p:spPr>
                <a:xfrm>
                  <a:off x="6403900" y="3148325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</p:grpSp>
      </p:grpSp>
      <p:cxnSp>
        <p:nvCxnSpPr>
          <p:cNvPr id="163" name="Google Shape;163;p13"/>
          <p:cNvCxnSpPr/>
          <p:nvPr/>
        </p:nvCxnSpPr>
        <p:spPr>
          <a:xfrm rot="10800000" flipH="1">
            <a:off x="235350" y="1814288"/>
            <a:ext cx="7318200" cy="90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64" name="Google Shape;164;p13"/>
          <p:cNvGrpSpPr/>
          <p:nvPr/>
        </p:nvGrpSpPr>
        <p:grpSpPr>
          <a:xfrm>
            <a:off x="195738" y="1893900"/>
            <a:ext cx="7313450" cy="523190"/>
            <a:chOff x="195738" y="1893900"/>
            <a:chExt cx="7313450" cy="523190"/>
          </a:xfrm>
        </p:grpSpPr>
        <p:sp>
          <p:nvSpPr>
            <p:cNvPr id="165" name="Google Shape;165;p13"/>
            <p:cNvSpPr txBox="1"/>
            <p:nvPr/>
          </p:nvSpPr>
          <p:spPr>
            <a:xfrm>
              <a:off x="195738" y="1893900"/>
              <a:ext cx="2682900" cy="52319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  <a:tabLst>
                  <a:tab pos="171450" algn="l"/>
                </a:tabLst>
              </a:pPr>
              <a:r>
                <a:rPr lang="es-ES" sz="1100" b="1" dirty="0">
                  <a:latin typeface="Proxima Nova"/>
                  <a:ea typeface="Proxima Nova"/>
                  <a:cs typeface="Proxima Nova"/>
                  <a:sym typeface="Proxima Nova"/>
                </a:rPr>
                <a:t>1. ¿Tiene un profesional de atención 	primaria?</a:t>
              </a:r>
            </a:p>
          </p:txBody>
        </p:sp>
        <p:grpSp>
          <p:nvGrpSpPr>
            <p:cNvPr id="166" name="Google Shape;166;p13"/>
            <p:cNvGrpSpPr/>
            <p:nvPr/>
          </p:nvGrpSpPr>
          <p:grpSpPr>
            <a:xfrm>
              <a:off x="3000375" y="1902300"/>
              <a:ext cx="637725" cy="354000"/>
              <a:chOff x="3855450" y="2162275"/>
              <a:chExt cx="637725" cy="354000"/>
            </a:xfrm>
          </p:grpSpPr>
          <p:sp>
            <p:nvSpPr>
              <p:cNvPr id="167" name="Google Shape;167;p13"/>
              <p:cNvSpPr txBox="1"/>
              <p:nvPr/>
            </p:nvSpPr>
            <p:spPr>
              <a:xfrm>
                <a:off x="3998262" y="2162275"/>
                <a:ext cx="494913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100">
                    <a:latin typeface="Proxima Nova"/>
                    <a:ea typeface="Proxima Nova"/>
                    <a:cs typeface="Proxima Nova"/>
                    <a:sym typeface="Proxima Nova"/>
                  </a:rPr>
                  <a:t>Sí</a:t>
                </a:r>
              </a:p>
            </p:txBody>
          </p:sp>
          <p:sp>
            <p:nvSpPr>
              <p:cNvPr id="168" name="Google Shape;168;p13"/>
              <p:cNvSpPr/>
              <p:nvPr/>
            </p:nvSpPr>
            <p:spPr>
              <a:xfrm>
                <a:off x="3855450" y="2272225"/>
                <a:ext cx="142800" cy="134100"/>
              </a:xfrm>
              <a:prstGeom prst="rect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grpSp>
          <p:nvGrpSpPr>
            <p:cNvPr id="169" name="Google Shape;169;p13"/>
            <p:cNvGrpSpPr/>
            <p:nvPr/>
          </p:nvGrpSpPr>
          <p:grpSpPr>
            <a:xfrm>
              <a:off x="3754963" y="1900450"/>
              <a:ext cx="516375" cy="354000"/>
              <a:chOff x="3855450" y="2435975"/>
              <a:chExt cx="516375" cy="354000"/>
            </a:xfrm>
          </p:grpSpPr>
          <p:sp>
            <p:nvSpPr>
              <p:cNvPr id="170" name="Google Shape;170;p13"/>
              <p:cNvSpPr txBox="1"/>
              <p:nvPr/>
            </p:nvSpPr>
            <p:spPr>
              <a:xfrm>
                <a:off x="4003125" y="2435975"/>
                <a:ext cx="368700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100">
                    <a:latin typeface="Proxima Nova"/>
                    <a:ea typeface="Proxima Nova"/>
                    <a:cs typeface="Proxima Nova"/>
                    <a:sym typeface="Proxima Nova"/>
                  </a:rPr>
                  <a:t>No</a:t>
                </a:r>
              </a:p>
            </p:txBody>
          </p:sp>
          <p:sp>
            <p:nvSpPr>
              <p:cNvPr id="171" name="Google Shape;171;p13"/>
              <p:cNvSpPr/>
              <p:nvPr/>
            </p:nvSpPr>
            <p:spPr>
              <a:xfrm>
                <a:off x="3855450" y="2539375"/>
                <a:ext cx="142800" cy="134100"/>
              </a:xfrm>
              <a:prstGeom prst="rect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grpSp>
          <p:nvGrpSpPr>
            <p:cNvPr id="172" name="Google Shape;172;p13"/>
            <p:cNvGrpSpPr/>
            <p:nvPr/>
          </p:nvGrpSpPr>
          <p:grpSpPr>
            <a:xfrm>
              <a:off x="4189727" y="1893900"/>
              <a:ext cx="3319461" cy="354000"/>
              <a:chOff x="4222589" y="1983275"/>
              <a:chExt cx="3319461" cy="354000"/>
            </a:xfrm>
          </p:grpSpPr>
          <p:sp>
            <p:nvSpPr>
              <p:cNvPr id="173" name="Google Shape;173;p13"/>
              <p:cNvSpPr txBox="1"/>
              <p:nvPr/>
            </p:nvSpPr>
            <p:spPr>
              <a:xfrm>
                <a:off x="4222589" y="1983275"/>
                <a:ext cx="3227400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100" b="1" dirty="0">
                    <a:latin typeface="Proxima Nova"/>
                    <a:ea typeface="Proxima Nova"/>
                    <a:cs typeface="Proxima Nova"/>
                    <a:sym typeface="Proxima Nova"/>
                  </a:rPr>
                  <a:t>Si contestó que sí</a:t>
                </a:r>
                <a:r>
                  <a:rPr lang="es-ES" sz="1100" dirty="0">
                    <a:latin typeface="Proxima Nova"/>
                    <a:ea typeface="Proxima Nova"/>
                    <a:cs typeface="Proxima Nova"/>
                    <a:sym typeface="Proxima Nova"/>
                  </a:rPr>
                  <a:t>, ¿quién?</a:t>
                </a:r>
                <a:r>
                  <a:rPr lang="es-ES" sz="1100" b="1" dirty="0">
                    <a:latin typeface="Proxima Nova"/>
                    <a:ea typeface="Proxima Nova"/>
                    <a:cs typeface="Proxima Nova"/>
                    <a:sym typeface="Proxima Nova"/>
                  </a:rPr>
                  <a:t> </a:t>
                </a:r>
              </a:p>
            </p:txBody>
          </p:sp>
          <p:cxnSp>
            <p:nvCxnSpPr>
              <p:cNvPr id="174" name="Google Shape;174;p13"/>
              <p:cNvCxnSpPr>
                <a:cxnSpLocks/>
              </p:cNvCxnSpPr>
              <p:nvPr/>
            </p:nvCxnSpPr>
            <p:spPr>
              <a:xfrm>
                <a:off x="5972155" y="2216388"/>
                <a:ext cx="1569895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grpSp>
        <p:nvGrpSpPr>
          <p:cNvPr id="175" name="Google Shape;175;p13"/>
          <p:cNvGrpSpPr/>
          <p:nvPr/>
        </p:nvGrpSpPr>
        <p:grpSpPr>
          <a:xfrm>
            <a:off x="5519225" y="9614250"/>
            <a:ext cx="2125429" cy="431100"/>
            <a:chOff x="5267600" y="9594750"/>
            <a:chExt cx="2125429" cy="431100"/>
          </a:xfrm>
        </p:grpSpPr>
        <p:cxnSp>
          <p:nvCxnSpPr>
            <p:cNvPr id="176" name="Google Shape;176;p13"/>
            <p:cNvCxnSpPr/>
            <p:nvPr/>
          </p:nvCxnSpPr>
          <p:spPr>
            <a:xfrm>
              <a:off x="6254829" y="9835263"/>
              <a:ext cx="1138200" cy="48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177" name="Google Shape;177;p13"/>
            <p:cNvSpPr txBox="1"/>
            <p:nvPr/>
          </p:nvSpPr>
          <p:spPr>
            <a:xfrm>
              <a:off x="5267600" y="9594750"/>
              <a:ext cx="12555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600" b="1">
                  <a:latin typeface="Proxima Nova"/>
                  <a:ea typeface="Proxima Nova"/>
                  <a:cs typeface="Proxima Nova"/>
                  <a:sym typeface="Proxima Nova"/>
                </a:rPr>
                <a:t>Continúe</a:t>
              </a:r>
            </a:p>
          </p:txBody>
        </p:sp>
      </p:grpSp>
      <p:sp>
        <p:nvSpPr>
          <p:cNvPr id="178" name="Google Shape;178;p13"/>
          <p:cNvSpPr txBox="1"/>
          <p:nvPr/>
        </p:nvSpPr>
        <p:spPr>
          <a:xfrm>
            <a:off x="4653300" y="171450"/>
            <a:ext cx="2886300" cy="861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b="1" dirty="0">
                <a:latin typeface="Proxima Nova"/>
                <a:ea typeface="Proxima Nova"/>
                <a:cs typeface="Proxima Nova"/>
                <a:sym typeface="Proxima Nova"/>
              </a:rPr>
              <a:t>Nombre:</a:t>
            </a:r>
            <a:r>
              <a:rPr lang="es-ES" sz="1100" dirty="0">
                <a:latin typeface="Proxima Nova"/>
                <a:ea typeface="Proxima Nova"/>
                <a:cs typeface="Proxima Nova"/>
                <a:sym typeface="Proxima Nova"/>
              </a:rPr>
              <a:t> _________________________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b="1" dirty="0">
                <a:latin typeface="Proxima Nova"/>
                <a:ea typeface="Proxima Nova"/>
                <a:cs typeface="Proxima Nova"/>
                <a:sym typeface="Proxima Nova"/>
              </a:rPr>
              <a:t>Fecha de nacimiento:</a:t>
            </a:r>
            <a:r>
              <a:rPr lang="es-ES" sz="1100" dirty="0">
                <a:latin typeface="Proxima Nova"/>
                <a:ea typeface="Proxima Nova"/>
                <a:cs typeface="Proxima Nova"/>
                <a:sym typeface="Proxima Nova"/>
              </a:rPr>
              <a:t> _______________</a:t>
            </a:r>
          </a:p>
        </p:txBody>
      </p:sp>
      <p:grpSp>
        <p:nvGrpSpPr>
          <p:cNvPr id="179" name="Google Shape;179;p13"/>
          <p:cNvGrpSpPr/>
          <p:nvPr/>
        </p:nvGrpSpPr>
        <p:grpSpPr>
          <a:xfrm>
            <a:off x="217975" y="7309050"/>
            <a:ext cx="7565950" cy="2276626"/>
            <a:chOff x="217975" y="7309050"/>
            <a:chExt cx="7565950" cy="2276626"/>
          </a:xfrm>
        </p:grpSpPr>
        <p:sp>
          <p:nvSpPr>
            <p:cNvPr id="180" name="Google Shape;180;p13"/>
            <p:cNvSpPr/>
            <p:nvPr/>
          </p:nvSpPr>
          <p:spPr>
            <a:xfrm>
              <a:off x="217975" y="8874975"/>
              <a:ext cx="7318200" cy="3693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9E9E9E"/>
                </a:solidFill>
              </a:endParaRPr>
            </a:p>
          </p:txBody>
        </p:sp>
        <p:sp>
          <p:nvSpPr>
            <p:cNvPr id="181" name="Google Shape;181;p13"/>
            <p:cNvSpPr/>
            <p:nvPr/>
          </p:nvSpPr>
          <p:spPr>
            <a:xfrm>
              <a:off x="219550" y="8023500"/>
              <a:ext cx="7318200" cy="4194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9E9E9E"/>
                </a:solidFill>
              </a:endParaRPr>
            </a:p>
          </p:txBody>
        </p:sp>
        <p:sp>
          <p:nvSpPr>
            <p:cNvPr id="182" name="Google Shape;182;p13"/>
            <p:cNvSpPr txBox="1"/>
            <p:nvPr/>
          </p:nvSpPr>
          <p:spPr>
            <a:xfrm>
              <a:off x="235350" y="7309050"/>
              <a:ext cx="5617788" cy="35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100" b="1" dirty="0">
                  <a:solidFill>
                    <a:schemeClr val="dk1"/>
                  </a:solidFill>
                  <a:latin typeface="Proxima Nova"/>
                  <a:ea typeface="Proxima Nova"/>
                  <a:cs typeface="Proxima Nova"/>
                  <a:sym typeface="Proxima Nova"/>
                </a:rPr>
                <a:t>7. ¿Utiliza algo de lo siguiente? (Marque todo lo que corresponda).</a:t>
              </a:r>
            </a:p>
          </p:txBody>
        </p:sp>
        <p:grpSp>
          <p:nvGrpSpPr>
            <p:cNvPr id="183" name="Google Shape;183;p13"/>
            <p:cNvGrpSpPr/>
            <p:nvPr/>
          </p:nvGrpSpPr>
          <p:grpSpPr>
            <a:xfrm>
              <a:off x="591649" y="8865456"/>
              <a:ext cx="6382351" cy="354000"/>
              <a:chOff x="603549" y="8789969"/>
              <a:chExt cx="6382351" cy="354000"/>
            </a:xfrm>
          </p:grpSpPr>
          <p:sp>
            <p:nvSpPr>
              <p:cNvPr id="184" name="Google Shape;184;p13"/>
              <p:cNvSpPr txBox="1"/>
              <p:nvPr/>
            </p:nvSpPr>
            <p:spPr>
              <a:xfrm>
                <a:off x="603549" y="8789969"/>
                <a:ext cx="3509559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100" dirty="0">
                    <a:latin typeface="Proxima Nova"/>
                    <a:ea typeface="Proxima Nova"/>
                    <a:cs typeface="Proxima Nova"/>
                    <a:sym typeface="Proxima Nova"/>
                  </a:rPr>
                  <a:t>¿Ha tratado alguna vez de dejar el tabaco?</a:t>
                </a:r>
              </a:p>
            </p:txBody>
          </p:sp>
          <p:grpSp>
            <p:nvGrpSpPr>
              <p:cNvPr id="185" name="Google Shape;185;p13"/>
              <p:cNvGrpSpPr/>
              <p:nvPr/>
            </p:nvGrpSpPr>
            <p:grpSpPr>
              <a:xfrm>
                <a:off x="4877100" y="8789969"/>
                <a:ext cx="639600" cy="354000"/>
                <a:chOff x="3111238" y="2122625"/>
                <a:chExt cx="639600" cy="354000"/>
              </a:xfrm>
            </p:grpSpPr>
            <p:sp>
              <p:nvSpPr>
                <p:cNvPr id="186" name="Google Shape;186;p13"/>
                <p:cNvSpPr txBox="1"/>
                <p:nvPr/>
              </p:nvSpPr>
              <p:spPr>
                <a:xfrm>
                  <a:off x="3254038" y="2122625"/>
                  <a:ext cx="496800" cy="354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s-ES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Sí</a:t>
                  </a:r>
                </a:p>
              </p:txBody>
            </p:sp>
            <p:sp>
              <p:nvSpPr>
                <p:cNvPr id="187" name="Google Shape;187;p13"/>
                <p:cNvSpPr/>
                <p:nvPr/>
              </p:nvSpPr>
              <p:spPr>
                <a:xfrm>
                  <a:off x="3111238" y="2232575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188" name="Google Shape;188;p13"/>
              <p:cNvGrpSpPr/>
              <p:nvPr/>
            </p:nvGrpSpPr>
            <p:grpSpPr>
              <a:xfrm>
                <a:off x="6403900" y="8789969"/>
                <a:ext cx="582000" cy="354000"/>
                <a:chOff x="3279013" y="2389775"/>
                <a:chExt cx="582000" cy="354000"/>
              </a:xfrm>
            </p:grpSpPr>
            <p:sp>
              <p:nvSpPr>
                <p:cNvPr id="189" name="Google Shape;189;p13"/>
                <p:cNvSpPr txBox="1"/>
                <p:nvPr/>
              </p:nvSpPr>
              <p:spPr>
                <a:xfrm>
                  <a:off x="3421813" y="2389775"/>
                  <a:ext cx="439200" cy="354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s-ES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No</a:t>
                  </a:r>
                </a:p>
              </p:txBody>
            </p:sp>
            <p:sp>
              <p:nvSpPr>
                <p:cNvPr id="190" name="Google Shape;190;p13"/>
                <p:cNvSpPr/>
                <p:nvPr/>
              </p:nvSpPr>
              <p:spPr>
                <a:xfrm>
                  <a:off x="3279013" y="2499725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</p:grpSp>
        <p:grpSp>
          <p:nvGrpSpPr>
            <p:cNvPr id="191" name="Google Shape;191;p13"/>
            <p:cNvGrpSpPr/>
            <p:nvPr/>
          </p:nvGrpSpPr>
          <p:grpSpPr>
            <a:xfrm>
              <a:off x="591650" y="9231638"/>
              <a:ext cx="6382350" cy="354038"/>
              <a:chOff x="675000" y="8789938"/>
              <a:chExt cx="6382350" cy="354038"/>
            </a:xfrm>
          </p:grpSpPr>
          <p:sp>
            <p:nvSpPr>
              <p:cNvPr id="192" name="Google Shape;192;p13"/>
              <p:cNvSpPr txBox="1"/>
              <p:nvPr/>
            </p:nvSpPr>
            <p:spPr>
              <a:xfrm>
                <a:off x="675000" y="8789975"/>
                <a:ext cx="2654400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100">
                    <a:latin typeface="Proxima Nova"/>
                    <a:ea typeface="Proxima Nova"/>
                    <a:cs typeface="Proxima Nova"/>
                    <a:sym typeface="Proxima Nova"/>
                  </a:rPr>
                  <a:t>¿Le interesaría tratar de dejar de fumar?</a:t>
                </a:r>
              </a:p>
            </p:txBody>
          </p:sp>
          <p:grpSp>
            <p:nvGrpSpPr>
              <p:cNvPr id="193" name="Google Shape;193;p13"/>
              <p:cNvGrpSpPr/>
              <p:nvPr/>
            </p:nvGrpSpPr>
            <p:grpSpPr>
              <a:xfrm>
                <a:off x="4948550" y="8789938"/>
                <a:ext cx="639600" cy="354000"/>
                <a:chOff x="3277938" y="1952638"/>
                <a:chExt cx="639600" cy="354000"/>
              </a:xfrm>
            </p:grpSpPr>
            <p:sp>
              <p:nvSpPr>
                <p:cNvPr id="194" name="Google Shape;194;p13"/>
                <p:cNvSpPr txBox="1"/>
                <p:nvPr/>
              </p:nvSpPr>
              <p:spPr>
                <a:xfrm>
                  <a:off x="3420738" y="1952638"/>
                  <a:ext cx="496800" cy="354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s-ES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Sí</a:t>
                  </a:r>
                </a:p>
              </p:txBody>
            </p:sp>
            <p:sp>
              <p:nvSpPr>
                <p:cNvPr id="195" name="Google Shape;195;p13"/>
                <p:cNvSpPr/>
                <p:nvPr/>
              </p:nvSpPr>
              <p:spPr>
                <a:xfrm>
                  <a:off x="3277938" y="2062588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196" name="Google Shape;196;p13"/>
              <p:cNvGrpSpPr/>
              <p:nvPr/>
            </p:nvGrpSpPr>
            <p:grpSpPr>
              <a:xfrm>
                <a:off x="6475350" y="8789938"/>
                <a:ext cx="582000" cy="354000"/>
                <a:chOff x="3445713" y="2218263"/>
                <a:chExt cx="582000" cy="354000"/>
              </a:xfrm>
            </p:grpSpPr>
            <p:sp>
              <p:nvSpPr>
                <p:cNvPr id="197" name="Google Shape;197;p13"/>
                <p:cNvSpPr txBox="1"/>
                <p:nvPr/>
              </p:nvSpPr>
              <p:spPr>
                <a:xfrm>
                  <a:off x="3588513" y="2218263"/>
                  <a:ext cx="439200" cy="354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s-ES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No</a:t>
                  </a:r>
                </a:p>
              </p:txBody>
            </p:sp>
            <p:sp>
              <p:nvSpPr>
                <p:cNvPr id="198" name="Google Shape;198;p13"/>
                <p:cNvSpPr/>
                <p:nvPr/>
              </p:nvSpPr>
              <p:spPr>
                <a:xfrm>
                  <a:off x="3445713" y="2328213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</p:grpSp>
        <p:grpSp>
          <p:nvGrpSpPr>
            <p:cNvPr id="199" name="Google Shape;199;p13"/>
            <p:cNvGrpSpPr/>
            <p:nvPr/>
          </p:nvGrpSpPr>
          <p:grpSpPr>
            <a:xfrm>
              <a:off x="591650" y="7963850"/>
              <a:ext cx="7105800" cy="523200"/>
              <a:chOff x="603550" y="7522150"/>
              <a:chExt cx="7105800" cy="523200"/>
            </a:xfrm>
          </p:grpSpPr>
          <p:sp>
            <p:nvSpPr>
              <p:cNvPr id="200" name="Google Shape;200;p13"/>
              <p:cNvSpPr txBox="1"/>
              <p:nvPr/>
            </p:nvSpPr>
            <p:spPr>
              <a:xfrm>
                <a:off x="603550" y="7522150"/>
                <a:ext cx="7105800" cy="523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100" b="1">
                    <a:latin typeface="Proxima Nova"/>
                    <a:ea typeface="Proxima Nova"/>
                    <a:cs typeface="Proxima Nova"/>
                    <a:sym typeface="Proxima Nova"/>
                  </a:rPr>
                  <a:t>Si contestó que sí</a:t>
                </a:r>
                <a:r>
                  <a:rPr lang="es-ES" sz="1100">
                    <a:latin typeface="Proxima Nova"/>
                    <a:ea typeface="Proxima Nova"/>
                    <a:cs typeface="Proxima Nova"/>
                    <a:sym typeface="Proxima Nova"/>
                  </a:rPr>
                  <a:t>: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100">
                    <a:latin typeface="Proxima Nova"/>
                    <a:ea typeface="Proxima Nova"/>
                    <a:cs typeface="Proxima Nova"/>
                    <a:sym typeface="Proxima Nova"/>
                  </a:rPr>
                  <a:t>¿A qué edad empezó a usar estos productos? </a:t>
                </a:r>
              </a:p>
            </p:txBody>
          </p:sp>
          <p:cxnSp>
            <p:nvCxnSpPr>
              <p:cNvPr id="201" name="Google Shape;201;p13"/>
              <p:cNvCxnSpPr/>
              <p:nvPr/>
            </p:nvCxnSpPr>
            <p:spPr>
              <a:xfrm>
                <a:off x="4897500" y="7927088"/>
                <a:ext cx="2654400" cy="1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sp>
          <p:nvSpPr>
            <p:cNvPr id="202" name="Google Shape;202;p13"/>
            <p:cNvSpPr txBox="1"/>
            <p:nvPr/>
          </p:nvSpPr>
          <p:spPr>
            <a:xfrm>
              <a:off x="603550" y="8499256"/>
              <a:ext cx="6966900" cy="35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100">
                  <a:latin typeface="Proxima Nova"/>
                  <a:ea typeface="Proxima Nova"/>
                  <a:cs typeface="Proxima Nova"/>
                  <a:sym typeface="Proxima Nova"/>
                </a:rPr>
                <a:t>¿Cuántos consume por día? </a:t>
              </a:r>
            </a:p>
          </p:txBody>
        </p:sp>
        <p:grpSp>
          <p:nvGrpSpPr>
            <p:cNvPr id="203" name="Google Shape;203;p13"/>
            <p:cNvGrpSpPr/>
            <p:nvPr/>
          </p:nvGrpSpPr>
          <p:grpSpPr>
            <a:xfrm>
              <a:off x="350400" y="7543925"/>
              <a:ext cx="7433525" cy="523200"/>
              <a:chOff x="350400" y="7543925"/>
              <a:chExt cx="7433525" cy="523200"/>
            </a:xfrm>
          </p:grpSpPr>
          <p:grpSp>
            <p:nvGrpSpPr>
              <p:cNvPr id="204" name="Google Shape;204;p13"/>
              <p:cNvGrpSpPr/>
              <p:nvPr/>
            </p:nvGrpSpPr>
            <p:grpSpPr>
              <a:xfrm>
                <a:off x="350400" y="7543925"/>
                <a:ext cx="973198" cy="354000"/>
                <a:chOff x="350400" y="7543925"/>
                <a:chExt cx="973198" cy="354000"/>
              </a:xfrm>
            </p:grpSpPr>
            <p:sp>
              <p:nvSpPr>
                <p:cNvPr id="205" name="Google Shape;205;p13"/>
                <p:cNvSpPr txBox="1"/>
                <p:nvPr/>
              </p:nvSpPr>
              <p:spPr>
                <a:xfrm>
                  <a:off x="493198" y="7543925"/>
                  <a:ext cx="830400" cy="354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s-ES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Cigarrillos</a:t>
                  </a:r>
                </a:p>
              </p:txBody>
            </p:sp>
            <p:sp>
              <p:nvSpPr>
                <p:cNvPr id="206" name="Google Shape;206;p13"/>
                <p:cNvSpPr/>
                <p:nvPr/>
              </p:nvSpPr>
              <p:spPr>
                <a:xfrm>
                  <a:off x="350400" y="7658625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207" name="Google Shape;207;p13"/>
              <p:cNvGrpSpPr/>
              <p:nvPr/>
            </p:nvGrpSpPr>
            <p:grpSpPr>
              <a:xfrm>
                <a:off x="5360539" y="7543925"/>
                <a:ext cx="957273" cy="354000"/>
                <a:chOff x="5193510" y="7543925"/>
                <a:chExt cx="957273" cy="354000"/>
              </a:xfrm>
            </p:grpSpPr>
            <p:sp>
              <p:nvSpPr>
                <p:cNvPr id="208" name="Google Shape;208;p13"/>
                <p:cNvSpPr txBox="1"/>
                <p:nvPr/>
              </p:nvSpPr>
              <p:spPr>
                <a:xfrm>
                  <a:off x="5343112" y="7543925"/>
                  <a:ext cx="807671" cy="354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s-ES" sz="1100" dirty="0">
                      <a:latin typeface="Proxima Nova"/>
                      <a:ea typeface="Proxima Nova"/>
                      <a:cs typeface="Proxima Nova"/>
                      <a:sym typeface="Proxima Nova"/>
                    </a:rPr>
                    <a:t>Cigarros</a:t>
                  </a:r>
                </a:p>
              </p:txBody>
            </p:sp>
            <p:sp>
              <p:nvSpPr>
                <p:cNvPr id="209" name="Google Shape;209;p13"/>
                <p:cNvSpPr/>
                <p:nvPr/>
              </p:nvSpPr>
              <p:spPr>
                <a:xfrm>
                  <a:off x="5193510" y="7658625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210" name="Google Shape;210;p13"/>
              <p:cNvGrpSpPr/>
              <p:nvPr/>
            </p:nvGrpSpPr>
            <p:grpSpPr>
              <a:xfrm>
                <a:off x="1621431" y="7543925"/>
                <a:ext cx="1142919" cy="523200"/>
                <a:chOff x="1561177" y="7543925"/>
                <a:chExt cx="1142919" cy="523200"/>
              </a:xfrm>
            </p:grpSpPr>
            <p:sp>
              <p:nvSpPr>
                <p:cNvPr id="211" name="Google Shape;211;p13"/>
                <p:cNvSpPr txBox="1"/>
                <p:nvPr/>
              </p:nvSpPr>
              <p:spPr>
                <a:xfrm>
                  <a:off x="1704124" y="7543925"/>
                  <a:ext cx="999972" cy="523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s-ES" sz="1100" dirty="0">
                      <a:latin typeface="Proxima Nova"/>
                      <a:ea typeface="Proxima Nova"/>
                      <a:cs typeface="Proxima Nova"/>
                      <a:sym typeface="Proxima Nova"/>
                    </a:rPr>
                    <a:t>Cigarrillos electrónicos</a:t>
                  </a:r>
                </a:p>
              </p:txBody>
            </p:sp>
            <p:sp>
              <p:nvSpPr>
                <p:cNvPr id="212" name="Google Shape;212;p13"/>
                <p:cNvSpPr/>
                <p:nvPr/>
              </p:nvSpPr>
              <p:spPr>
                <a:xfrm>
                  <a:off x="1561177" y="7658625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213" name="Google Shape;213;p13"/>
              <p:cNvGrpSpPr/>
              <p:nvPr/>
            </p:nvGrpSpPr>
            <p:grpSpPr>
              <a:xfrm>
                <a:off x="2892611" y="7543925"/>
                <a:ext cx="1063945" cy="523200"/>
                <a:chOff x="2771955" y="7543925"/>
                <a:chExt cx="1063945" cy="523200"/>
              </a:xfrm>
            </p:grpSpPr>
            <p:sp>
              <p:nvSpPr>
                <p:cNvPr id="214" name="Google Shape;214;p13"/>
                <p:cNvSpPr txBox="1"/>
                <p:nvPr/>
              </p:nvSpPr>
              <p:spPr>
                <a:xfrm>
                  <a:off x="2914900" y="7543925"/>
                  <a:ext cx="921000" cy="523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s-ES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Tabaco sin humo</a:t>
                  </a:r>
                </a:p>
              </p:txBody>
            </p:sp>
            <p:sp>
              <p:nvSpPr>
                <p:cNvPr id="215" name="Google Shape;215;p13"/>
                <p:cNvSpPr/>
                <p:nvPr/>
              </p:nvSpPr>
              <p:spPr>
                <a:xfrm>
                  <a:off x="2771955" y="7658625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216" name="Google Shape;216;p13"/>
              <p:cNvGrpSpPr/>
              <p:nvPr/>
            </p:nvGrpSpPr>
            <p:grpSpPr>
              <a:xfrm>
                <a:off x="4254389" y="7543925"/>
                <a:ext cx="802118" cy="354000"/>
                <a:chOff x="3982733" y="7543925"/>
                <a:chExt cx="802118" cy="354000"/>
              </a:xfrm>
            </p:grpSpPr>
            <p:sp>
              <p:nvSpPr>
                <p:cNvPr id="217" name="Google Shape;217;p13"/>
                <p:cNvSpPr txBox="1"/>
                <p:nvPr/>
              </p:nvSpPr>
              <p:spPr>
                <a:xfrm>
                  <a:off x="4119450" y="7543925"/>
                  <a:ext cx="665400" cy="354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s-ES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Pipa de agua</a:t>
                  </a:r>
                </a:p>
              </p:txBody>
            </p:sp>
            <p:sp>
              <p:nvSpPr>
                <p:cNvPr id="218" name="Google Shape;218;p13"/>
                <p:cNvSpPr/>
                <p:nvPr/>
              </p:nvSpPr>
              <p:spPr>
                <a:xfrm>
                  <a:off x="3982733" y="7658625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219" name="Google Shape;219;p13"/>
              <p:cNvGrpSpPr/>
              <p:nvPr/>
            </p:nvGrpSpPr>
            <p:grpSpPr>
              <a:xfrm>
                <a:off x="6404287" y="7543925"/>
                <a:ext cx="1379638" cy="523200"/>
                <a:chOff x="6404288" y="7543925"/>
                <a:chExt cx="1379638" cy="523200"/>
              </a:xfrm>
            </p:grpSpPr>
            <p:sp>
              <p:nvSpPr>
                <p:cNvPr id="220" name="Google Shape;220;p13"/>
                <p:cNvSpPr txBox="1"/>
                <p:nvPr/>
              </p:nvSpPr>
              <p:spPr>
                <a:xfrm>
                  <a:off x="6553300" y="7543925"/>
                  <a:ext cx="1230626" cy="523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s-ES" sz="1100" dirty="0">
                      <a:latin typeface="Proxima Nova"/>
                      <a:ea typeface="Proxima Nova"/>
                      <a:cs typeface="Proxima Nova"/>
                      <a:sym typeface="Proxima Nova"/>
                    </a:rPr>
                    <a:t>Ninguno de estos productos</a:t>
                  </a:r>
                </a:p>
              </p:txBody>
            </p:sp>
            <p:sp>
              <p:nvSpPr>
                <p:cNvPr id="221" name="Google Shape;221;p13"/>
                <p:cNvSpPr/>
                <p:nvPr/>
              </p:nvSpPr>
              <p:spPr>
                <a:xfrm>
                  <a:off x="6404288" y="7658625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</p:grpSp>
        <p:grpSp>
          <p:nvGrpSpPr>
            <p:cNvPr id="222" name="Google Shape;222;p13"/>
            <p:cNvGrpSpPr/>
            <p:nvPr/>
          </p:nvGrpSpPr>
          <p:grpSpPr>
            <a:xfrm>
              <a:off x="2764350" y="8366500"/>
              <a:ext cx="1316425" cy="523200"/>
              <a:chOff x="2771900" y="8458200"/>
              <a:chExt cx="1316425" cy="523200"/>
            </a:xfrm>
          </p:grpSpPr>
          <p:cxnSp>
            <p:nvCxnSpPr>
              <p:cNvPr id="223" name="Google Shape;223;p13"/>
              <p:cNvCxnSpPr/>
              <p:nvPr/>
            </p:nvCxnSpPr>
            <p:spPr>
              <a:xfrm flipH="1">
                <a:off x="2771900" y="8846325"/>
                <a:ext cx="519000" cy="3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224" name="Google Shape;224;p13"/>
              <p:cNvSpPr txBox="1"/>
              <p:nvPr/>
            </p:nvSpPr>
            <p:spPr>
              <a:xfrm>
                <a:off x="3257925" y="8458200"/>
                <a:ext cx="830400" cy="523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100">
                    <a:latin typeface="Proxima Nova"/>
                    <a:ea typeface="Proxima Nova"/>
                    <a:cs typeface="Proxima Nova"/>
                    <a:sym typeface="Proxima Nova"/>
                  </a:rPr>
                  <a:t>Cigarros o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100">
                    <a:latin typeface="Proxima Nova"/>
                    <a:ea typeface="Proxima Nova"/>
                    <a:cs typeface="Proxima Nova"/>
                    <a:sym typeface="Proxima Nova"/>
                  </a:rPr>
                  <a:t>cigarrillos</a:t>
                </a:r>
              </a:p>
            </p:txBody>
          </p:sp>
        </p:grpSp>
        <p:grpSp>
          <p:nvGrpSpPr>
            <p:cNvPr id="225" name="Google Shape;225;p13"/>
            <p:cNvGrpSpPr/>
            <p:nvPr/>
          </p:nvGrpSpPr>
          <p:grpSpPr>
            <a:xfrm>
              <a:off x="4068186" y="8504025"/>
              <a:ext cx="1233981" cy="354000"/>
              <a:chOff x="4061550" y="8595725"/>
              <a:chExt cx="1233981" cy="354000"/>
            </a:xfrm>
          </p:grpSpPr>
          <p:cxnSp>
            <p:nvCxnSpPr>
              <p:cNvPr id="226" name="Google Shape;226;p13"/>
              <p:cNvCxnSpPr/>
              <p:nvPr/>
            </p:nvCxnSpPr>
            <p:spPr>
              <a:xfrm flipH="1">
                <a:off x="4061550" y="8846325"/>
                <a:ext cx="519000" cy="3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227" name="Google Shape;227;p13"/>
              <p:cNvSpPr txBox="1"/>
              <p:nvPr/>
            </p:nvSpPr>
            <p:spPr>
              <a:xfrm>
                <a:off x="4531818" y="8595725"/>
                <a:ext cx="763713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100" dirty="0">
                    <a:latin typeface="Proxima Nova"/>
                    <a:ea typeface="Proxima Nova"/>
                    <a:cs typeface="Proxima Nova"/>
                    <a:sym typeface="Proxima Nova"/>
                  </a:rPr>
                  <a:t>Paquetes</a:t>
                </a:r>
              </a:p>
            </p:txBody>
          </p:sp>
        </p:grpSp>
        <p:grpSp>
          <p:nvGrpSpPr>
            <p:cNvPr id="228" name="Google Shape;228;p13"/>
            <p:cNvGrpSpPr/>
            <p:nvPr/>
          </p:nvGrpSpPr>
          <p:grpSpPr>
            <a:xfrm>
              <a:off x="5222349" y="8504025"/>
              <a:ext cx="1170557" cy="353913"/>
              <a:chOff x="5174382" y="8595725"/>
              <a:chExt cx="1170557" cy="353913"/>
            </a:xfrm>
          </p:grpSpPr>
          <p:sp>
            <p:nvSpPr>
              <p:cNvPr id="229" name="Google Shape;229;p13"/>
              <p:cNvSpPr txBox="1"/>
              <p:nvPr/>
            </p:nvSpPr>
            <p:spPr>
              <a:xfrm>
                <a:off x="5530543" y="8595725"/>
                <a:ext cx="814396" cy="3539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100" dirty="0">
                    <a:latin typeface="Proxima Nova"/>
                    <a:ea typeface="Proxima Nova"/>
                    <a:cs typeface="Proxima Nova"/>
                    <a:sym typeface="Proxima Nova"/>
                  </a:rPr>
                  <a:t>Cartuchos</a:t>
                </a:r>
              </a:p>
            </p:txBody>
          </p:sp>
          <p:cxnSp>
            <p:nvCxnSpPr>
              <p:cNvPr id="230" name="Google Shape;230;p13"/>
              <p:cNvCxnSpPr>
                <a:cxnSpLocks/>
              </p:cNvCxnSpPr>
              <p:nvPr/>
            </p:nvCxnSpPr>
            <p:spPr>
              <a:xfrm flipH="1" flipV="1">
                <a:off x="5174382" y="8845175"/>
                <a:ext cx="431488" cy="115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231" name="Google Shape;231;p13"/>
            <p:cNvGrpSpPr/>
            <p:nvPr/>
          </p:nvGrpSpPr>
          <p:grpSpPr>
            <a:xfrm>
              <a:off x="6290298" y="8504013"/>
              <a:ext cx="1253502" cy="354000"/>
              <a:chOff x="6297848" y="8595713"/>
              <a:chExt cx="1253502" cy="354000"/>
            </a:xfrm>
          </p:grpSpPr>
          <p:sp>
            <p:nvSpPr>
              <p:cNvPr id="232" name="Google Shape;232;p13"/>
              <p:cNvSpPr txBox="1"/>
              <p:nvPr/>
            </p:nvSpPr>
            <p:spPr>
              <a:xfrm>
                <a:off x="6297848" y="8595713"/>
                <a:ext cx="1067700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100" dirty="0">
                    <a:latin typeface="Proxima Nova"/>
                    <a:ea typeface="Proxima Nova"/>
                    <a:cs typeface="Proxima Nova"/>
                    <a:sym typeface="Proxima Nova"/>
                  </a:rPr>
                  <a:t>Otro:</a:t>
                </a:r>
              </a:p>
            </p:txBody>
          </p:sp>
          <p:cxnSp>
            <p:nvCxnSpPr>
              <p:cNvPr id="233" name="Google Shape;233;p13"/>
              <p:cNvCxnSpPr>
                <a:cxnSpLocks/>
              </p:cNvCxnSpPr>
              <p:nvPr/>
            </p:nvCxnSpPr>
            <p:spPr>
              <a:xfrm flipH="1">
                <a:off x="6747050" y="8845175"/>
                <a:ext cx="804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4"/>
          <p:cNvSpPr/>
          <p:nvPr/>
        </p:nvSpPr>
        <p:spPr>
          <a:xfrm>
            <a:off x="228600" y="9333675"/>
            <a:ext cx="7315200" cy="42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9E9E9E"/>
              </a:solidFill>
            </a:endParaRPr>
          </a:p>
        </p:txBody>
      </p:sp>
      <p:sp>
        <p:nvSpPr>
          <p:cNvPr id="239" name="Google Shape;239;p14"/>
          <p:cNvSpPr/>
          <p:nvPr/>
        </p:nvSpPr>
        <p:spPr>
          <a:xfrm>
            <a:off x="228600" y="8196125"/>
            <a:ext cx="7315200" cy="523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9E9E9E"/>
              </a:solidFill>
            </a:endParaRPr>
          </a:p>
        </p:txBody>
      </p:sp>
      <p:sp>
        <p:nvSpPr>
          <p:cNvPr id="240" name="Google Shape;240;p14"/>
          <p:cNvSpPr/>
          <p:nvPr/>
        </p:nvSpPr>
        <p:spPr>
          <a:xfrm>
            <a:off x="228600" y="7505550"/>
            <a:ext cx="7315200" cy="256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9E9E9E"/>
              </a:solidFill>
            </a:endParaRPr>
          </a:p>
        </p:txBody>
      </p:sp>
      <p:sp>
        <p:nvSpPr>
          <p:cNvPr id="241" name="Google Shape;241;p14"/>
          <p:cNvSpPr/>
          <p:nvPr/>
        </p:nvSpPr>
        <p:spPr>
          <a:xfrm>
            <a:off x="228600" y="7019775"/>
            <a:ext cx="7315200" cy="256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9E9E9E"/>
              </a:solidFill>
            </a:endParaRPr>
          </a:p>
        </p:txBody>
      </p:sp>
      <p:sp>
        <p:nvSpPr>
          <p:cNvPr id="242" name="Google Shape;242;p14"/>
          <p:cNvSpPr/>
          <p:nvPr/>
        </p:nvSpPr>
        <p:spPr>
          <a:xfrm>
            <a:off x="228600" y="6224425"/>
            <a:ext cx="7315200" cy="523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9E9E9E"/>
              </a:solidFill>
            </a:endParaRPr>
          </a:p>
        </p:txBody>
      </p:sp>
      <p:sp>
        <p:nvSpPr>
          <p:cNvPr id="243" name="Google Shape;243;p14"/>
          <p:cNvSpPr/>
          <p:nvPr/>
        </p:nvSpPr>
        <p:spPr>
          <a:xfrm>
            <a:off x="228600" y="4683725"/>
            <a:ext cx="7315200" cy="523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9E9E9E"/>
              </a:solidFill>
            </a:endParaRPr>
          </a:p>
        </p:txBody>
      </p:sp>
      <p:sp>
        <p:nvSpPr>
          <p:cNvPr id="244" name="Google Shape;244;p14"/>
          <p:cNvSpPr/>
          <p:nvPr/>
        </p:nvSpPr>
        <p:spPr>
          <a:xfrm>
            <a:off x="228600" y="2701925"/>
            <a:ext cx="7315200" cy="457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9E9E9E"/>
              </a:solidFill>
            </a:endParaRPr>
          </a:p>
        </p:txBody>
      </p:sp>
      <p:sp>
        <p:nvSpPr>
          <p:cNvPr id="245" name="Google Shape;245;p14"/>
          <p:cNvSpPr/>
          <p:nvPr/>
        </p:nvSpPr>
        <p:spPr>
          <a:xfrm>
            <a:off x="228600" y="1944700"/>
            <a:ext cx="7315200" cy="42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9E9E9E"/>
              </a:solidFill>
            </a:endParaRPr>
          </a:p>
        </p:txBody>
      </p:sp>
      <p:sp>
        <p:nvSpPr>
          <p:cNvPr id="246" name="Google Shape;246;p14"/>
          <p:cNvSpPr/>
          <p:nvPr/>
        </p:nvSpPr>
        <p:spPr>
          <a:xfrm>
            <a:off x="228600" y="740125"/>
            <a:ext cx="7315200" cy="6081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9E9E9E"/>
              </a:solidFill>
            </a:endParaRPr>
          </a:p>
        </p:txBody>
      </p:sp>
      <p:sp>
        <p:nvSpPr>
          <p:cNvPr id="247" name="Google Shape;247;p14"/>
          <p:cNvSpPr txBox="1"/>
          <p:nvPr/>
        </p:nvSpPr>
        <p:spPr>
          <a:xfrm>
            <a:off x="228600" y="142200"/>
            <a:ext cx="37443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b="1">
                <a:latin typeface="Proxima Nova"/>
                <a:ea typeface="Proxima Nova"/>
                <a:cs typeface="Proxima Nova"/>
                <a:sym typeface="Proxima Nova"/>
              </a:rPr>
              <a:t>8. ¿Qué tan a menudo bebe alcohol?</a:t>
            </a:r>
          </a:p>
        </p:txBody>
      </p:sp>
      <p:grpSp>
        <p:nvGrpSpPr>
          <p:cNvPr id="248" name="Google Shape;248;p14"/>
          <p:cNvGrpSpPr/>
          <p:nvPr/>
        </p:nvGrpSpPr>
        <p:grpSpPr>
          <a:xfrm>
            <a:off x="356700" y="380913"/>
            <a:ext cx="1202100" cy="354000"/>
            <a:chOff x="346775" y="2517188"/>
            <a:chExt cx="1202100" cy="354000"/>
          </a:xfrm>
        </p:grpSpPr>
        <p:sp>
          <p:nvSpPr>
            <p:cNvPr id="249" name="Google Shape;249;p14"/>
            <p:cNvSpPr txBox="1"/>
            <p:nvPr/>
          </p:nvSpPr>
          <p:spPr>
            <a:xfrm>
              <a:off x="489575" y="2517188"/>
              <a:ext cx="1059300" cy="35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100">
                  <a:latin typeface="Proxima Nova"/>
                  <a:ea typeface="Proxima Nova"/>
                  <a:cs typeface="Proxima Nova"/>
                  <a:sym typeface="Proxima Nova"/>
                </a:rPr>
                <a:t>Nunca</a:t>
              </a:r>
            </a:p>
          </p:txBody>
        </p:sp>
        <p:sp>
          <p:nvSpPr>
            <p:cNvPr id="250" name="Google Shape;250;p14"/>
            <p:cNvSpPr/>
            <p:nvPr/>
          </p:nvSpPr>
          <p:spPr>
            <a:xfrm>
              <a:off x="346775" y="2627138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</p:grpSp>
      <p:grpSp>
        <p:nvGrpSpPr>
          <p:cNvPr id="251" name="Google Shape;251;p14"/>
          <p:cNvGrpSpPr/>
          <p:nvPr/>
        </p:nvGrpSpPr>
        <p:grpSpPr>
          <a:xfrm>
            <a:off x="1825831" y="322233"/>
            <a:ext cx="1434894" cy="354000"/>
            <a:chOff x="3898600" y="2023495"/>
            <a:chExt cx="1434894" cy="354000"/>
          </a:xfrm>
        </p:grpSpPr>
        <p:sp>
          <p:nvSpPr>
            <p:cNvPr id="252" name="Google Shape;252;p14"/>
            <p:cNvSpPr txBox="1"/>
            <p:nvPr/>
          </p:nvSpPr>
          <p:spPr>
            <a:xfrm>
              <a:off x="4041394" y="2023495"/>
              <a:ext cx="1292100" cy="35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100" dirty="0">
                  <a:latin typeface="Proxima Nova"/>
                  <a:ea typeface="Proxima Nova"/>
                  <a:cs typeface="Proxima Nova"/>
                  <a:sym typeface="Proxima Nova"/>
                </a:rPr>
                <a:t>Menos de una vez por mes</a:t>
              </a:r>
            </a:p>
          </p:txBody>
        </p:sp>
        <p:sp>
          <p:nvSpPr>
            <p:cNvPr id="253" name="Google Shape;253;p14"/>
            <p:cNvSpPr/>
            <p:nvPr/>
          </p:nvSpPr>
          <p:spPr>
            <a:xfrm>
              <a:off x="3898600" y="2192125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</p:grpSp>
      <p:grpSp>
        <p:nvGrpSpPr>
          <p:cNvPr id="254" name="Google Shape;254;p14"/>
          <p:cNvGrpSpPr/>
          <p:nvPr/>
        </p:nvGrpSpPr>
        <p:grpSpPr>
          <a:xfrm>
            <a:off x="3346038" y="380913"/>
            <a:ext cx="1269300" cy="354000"/>
            <a:chOff x="5228000" y="2649800"/>
            <a:chExt cx="1269300" cy="354000"/>
          </a:xfrm>
        </p:grpSpPr>
        <p:sp>
          <p:nvSpPr>
            <p:cNvPr id="255" name="Google Shape;255;p14"/>
            <p:cNvSpPr txBox="1"/>
            <p:nvPr/>
          </p:nvSpPr>
          <p:spPr>
            <a:xfrm>
              <a:off x="5370800" y="2649800"/>
              <a:ext cx="1126500" cy="35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100">
                  <a:latin typeface="Proxima Nova"/>
                  <a:ea typeface="Proxima Nova"/>
                  <a:cs typeface="Proxima Nova"/>
                  <a:sym typeface="Proxima Nova"/>
                </a:rPr>
                <a:t>Mensualmente</a:t>
              </a:r>
            </a:p>
          </p:txBody>
        </p:sp>
        <p:sp>
          <p:nvSpPr>
            <p:cNvPr id="256" name="Google Shape;256;p14"/>
            <p:cNvSpPr/>
            <p:nvPr/>
          </p:nvSpPr>
          <p:spPr>
            <a:xfrm>
              <a:off x="5228000" y="2759750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</p:grpSp>
      <p:sp>
        <p:nvSpPr>
          <p:cNvPr id="257" name="Google Shape;257;p14"/>
          <p:cNvSpPr txBox="1"/>
          <p:nvPr/>
        </p:nvSpPr>
        <p:spPr>
          <a:xfrm>
            <a:off x="5017119" y="380913"/>
            <a:ext cx="11265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>
                <a:latin typeface="Proxima Nova"/>
                <a:ea typeface="Proxima Nova"/>
                <a:cs typeface="Proxima Nova"/>
                <a:sym typeface="Proxima Nova"/>
              </a:rPr>
              <a:t>Semanalmente</a:t>
            </a:r>
          </a:p>
        </p:txBody>
      </p:sp>
      <p:sp>
        <p:nvSpPr>
          <p:cNvPr id="258" name="Google Shape;258;p14"/>
          <p:cNvSpPr/>
          <p:nvPr/>
        </p:nvSpPr>
        <p:spPr>
          <a:xfrm>
            <a:off x="4874319" y="490863"/>
            <a:ext cx="142800" cy="1341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grpSp>
        <p:nvGrpSpPr>
          <p:cNvPr id="259" name="Google Shape;259;p14"/>
          <p:cNvGrpSpPr/>
          <p:nvPr/>
        </p:nvGrpSpPr>
        <p:grpSpPr>
          <a:xfrm>
            <a:off x="6402600" y="380913"/>
            <a:ext cx="1269300" cy="354000"/>
            <a:chOff x="6216000" y="2539388"/>
            <a:chExt cx="1269300" cy="354000"/>
          </a:xfrm>
        </p:grpSpPr>
        <p:sp>
          <p:nvSpPr>
            <p:cNvPr id="260" name="Google Shape;260;p14"/>
            <p:cNvSpPr txBox="1"/>
            <p:nvPr/>
          </p:nvSpPr>
          <p:spPr>
            <a:xfrm>
              <a:off x="6358800" y="2539388"/>
              <a:ext cx="1126500" cy="35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100">
                  <a:latin typeface="Proxima Nova"/>
                  <a:ea typeface="Proxima Nova"/>
                  <a:cs typeface="Proxima Nova"/>
                  <a:sym typeface="Proxima Nova"/>
                </a:rPr>
                <a:t>Diariamente</a:t>
              </a:r>
            </a:p>
          </p:txBody>
        </p:sp>
        <p:sp>
          <p:nvSpPr>
            <p:cNvPr id="261" name="Google Shape;261;p14"/>
            <p:cNvSpPr/>
            <p:nvPr/>
          </p:nvSpPr>
          <p:spPr>
            <a:xfrm>
              <a:off x="6216000" y="2649338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</p:grpSp>
      <p:sp>
        <p:nvSpPr>
          <p:cNvPr id="262" name="Google Shape;262;p14"/>
          <p:cNvSpPr txBox="1"/>
          <p:nvPr/>
        </p:nvSpPr>
        <p:spPr>
          <a:xfrm>
            <a:off x="228588" y="744385"/>
            <a:ext cx="72063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b="1">
                <a:latin typeface="Proxima Nova"/>
                <a:ea typeface="Proxima Nova"/>
                <a:cs typeface="Proxima Nova"/>
                <a:sym typeface="Proxima Nova"/>
              </a:rPr>
              <a:t>9. </a:t>
            </a:r>
            <a:r>
              <a:rPr lang="es-ES" sz="1100" b="1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¿Qué tan a menudo toma 4 o más bebidas alcohólicas en una misma ocasión?</a:t>
            </a:r>
          </a:p>
        </p:txBody>
      </p:sp>
      <p:grpSp>
        <p:nvGrpSpPr>
          <p:cNvPr id="263" name="Google Shape;263;p14"/>
          <p:cNvGrpSpPr/>
          <p:nvPr/>
        </p:nvGrpSpPr>
        <p:grpSpPr>
          <a:xfrm>
            <a:off x="356700" y="989948"/>
            <a:ext cx="1202100" cy="354000"/>
            <a:chOff x="346775" y="2540988"/>
            <a:chExt cx="1202100" cy="354000"/>
          </a:xfrm>
        </p:grpSpPr>
        <p:sp>
          <p:nvSpPr>
            <p:cNvPr id="264" name="Google Shape;264;p14"/>
            <p:cNvSpPr txBox="1"/>
            <p:nvPr/>
          </p:nvSpPr>
          <p:spPr>
            <a:xfrm>
              <a:off x="489575" y="2540988"/>
              <a:ext cx="1059300" cy="35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100">
                  <a:latin typeface="Proxima Nova"/>
                  <a:ea typeface="Proxima Nova"/>
                  <a:cs typeface="Proxima Nova"/>
                  <a:sym typeface="Proxima Nova"/>
                </a:rPr>
                <a:t>Nunca</a:t>
              </a:r>
            </a:p>
          </p:txBody>
        </p:sp>
        <p:sp>
          <p:nvSpPr>
            <p:cNvPr id="265" name="Google Shape;265;p14"/>
            <p:cNvSpPr/>
            <p:nvPr/>
          </p:nvSpPr>
          <p:spPr>
            <a:xfrm>
              <a:off x="346775" y="2650938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</p:grpSp>
      <p:grpSp>
        <p:nvGrpSpPr>
          <p:cNvPr id="266" name="Google Shape;266;p14"/>
          <p:cNvGrpSpPr/>
          <p:nvPr/>
        </p:nvGrpSpPr>
        <p:grpSpPr>
          <a:xfrm>
            <a:off x="1825831" y="926380"/>
            <a:ext cx="1520094" cy="354000"/>
            <a:chOff x="3759200" y="2018595"/>
            <a:chExt cx="1520094" cy="354000"/>
          </a:xfrm>
        </p:grpSpPr>
        <p:sp>
          <p:nvSpPr>
            <p:cNvPr id="267" name="Google Shape;267;p14"/>
            <p:cNvSpPr txBox="1"/>
            <p:nvPr/>
          </p:nvSpPr>
          <p:spPr>
            <a:xfrm>
              <a:off x="3901994" y="2018595"/>
              <a:ext cx="1377300" cy="35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100" dirty="0">
                  <a:latin typeface="Proxima Nova"/>
                  <a:ea typeface="Proxima Nova"/>
                  <a:cs typeface="Proxima Nova"/>
                  <a:sym typeface="Proxima Nova"/>
                </a:rPr>
                <a:t>Menos de una vez por mes</a:t>
              </a:r>
            </a:p>
          </p:txBody>
        </p:sp>
        <p:sp>
          <p:nvSpPr>
            <p:cNvPr id="268" name="Google Shape;268;p14"/>
            <p:cNvSpPr/>
            <p:nvPr/>
          </p:nvSpPr>
          <p:spPr>
            <a:xfrm>
              <a:off x="3759200" y="2192113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</p:grpSp>
      <p:grpSp>
        <p:nvGrpSpPr>
          <p:cNvPr id="269" name="Google Shape;269;p14"/>
          <p:cNvGrpSpPr/>
          <p:nvPr/>
        </p:nvGrpSpPr>
        <p:grpSpPr>
          <a:xfrm>
            <a:off x="3346038" y="989947"/>
            <a:ext cx="1269300" cy="354000"/>
            <a:chOff x="5228000" y="2649800"/>
            <a:chExt cx="1269300" cy="354000"/>
          </a:xfrm>
        </p:grpSpPr>
        <p:sp>
          <p:nvSpPr>
            <p:cNvPr id="270" name="Google Shape;270;p14"/>
            <p:cNvSpPr txBox="1"/>
            <p:nvPr/>
          </p:nvSpPr>
          <p:spPr>
            <a:xfrm>
              <a:off x="5370800" y="2649800"/>
              <a:ext cx="1126500" cy="35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100">
                  <a:latin typeface="Proxima Nova"/>
                  <a:ea typeface="Proxima Nova"/>
                  <a:cs typeface="Proxima Nova"/>
                  <a:sym typeface="Proxima Nova"/>
                </a:rPr>
                <a:t>Mensualmente</a:t>
              </a:r>
            </a:p>
          </p:txBody>
        </p:sp>
        <p:sp>
          <p:nvSpPr>
            <p:cNvPr id="271" name="Google Shape;271;p14"/>
            <p:cNvSpPr/>
            <p:nvPr/>
          </p:nvSpPr>
          <p:spPr>
            <a:xfrm>
              <a:off x="5228000" y="2759750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</p:grpSp>
      <p:sp>
        <p:nvSpPr>
          <p:cNvPr id="272" name="Google Shape;272;p14"/>
          <p:cNvSpPr txBox="1"/>
          <p:nvPr/>
        </p:nvSpPr>
        <p:spPr>
          <a:xfrm>
            <a:off x="5017119" y="989948"/>
            <a:ext cx="11265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>
                <a:latin typeface="Proxima Nova"/>
                <a:ea typeface="Proxima Nova"/>
                <a:cs typeface="Proxima Nova"/>
                <a:sym typeface="Proxima Nova"/>
              </a:rPr>
              <a:t>Semanalmente</a:t>
            </a:r>
          </a:p>
        </p:txBody>
      </p:sp>
      <p:sp>
        <p:nvSpPr>
          <p:cNvPr id="273" name="Google Shape;273;p14"/>
          <p:cNvSpPr/>
          <p:nvPr/>
        </p:nvSpPr>
        <p:spPr>
          <a:xfrm>
            <a:off x="4874319" y="1099898"/>
            <a:ext cx="142800" cy="1341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grpSp>
        <p:nvGrpSpPr>
          <p:cNvPr id="274" name="Google Shape;274;p14"/>
          <p:cNvGrpSpPr/>
          <p:nvPr/>
        </p:nvGrpSpPr>
        <p:grpSpPr>
          <a:xfrm>
            <a:off x="6402600" y="989948"/>
            <a:ext cx="1269300" cy="354000"/>
            <a:chOff x="6216000" y="2539388"/>
            <a:chExt cx="1269300" cy="354000"/>
          </a:xfrm>
        </p:grpSpPr>
        <p:sp>
          <p:nvSpPr>
            <p:cNvPr id="275" name="Google Shape;275;p14"/>
            <p:cNvSpPr txBox="1"/>
            <p:nvPr/>
          </p:nvSpPr>
          <p:spPr>
            <a:xfrm>
              <a:off x="6358800" y="2539388"/>
              <a:ext cx="1126500" cy="35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100">
                  <a:latin typeface="Proxima Nova"/>
                  <a:ea typeface="Proxima Nova"/>
                  <a:cs typeface="Proxima Nova"/>
                  <a:sym typeface="Proxima Nova"/>
                </a:rPr>
                <a:t>Diariamente</a:t>
              </a:r>
            </a:p>
          </p:txBody>
        </p:sp>
        <p:sp>
          <p:nvSpPr>
            <p:cNvPr id="276" name="Google Shape;276;p14"/>
            <p:cNvSpPr/>
            <p:nvPr/>
          </p:nvSpPr>
          <p:spPr>
            <a:xfrm>
              <a:off x="6216000" y="2649338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</p:grpSp>
      <p:sp>
        <p:nvSpPr>
          <p:cNvPr id="277" name="Google Shape;277;p14"/>
          <p:cNvSpPr txBox="1"/>
          <p:nvPr/>
        </p:nvSpPr>
        <p:spPr>
          <a:xfrm>
            <a:off x="228600" y="1353420"/>
            <a:ext cx="72063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b="1">
                <a:latin typeface="Proxima Nova"/>
                <a:ea typeface="Proxima Nova"/>
                <a:cs typeface="Proxima Nova"/>
                <a:sym typeface="Proxima Nova"/>
              </a:rPr>
              <a:t>10. ¿Cuántas bebidas alcohólicas toma en un día típico cuando bebe?</a:t>
            </a:r>
          </a:p>
        </p:txBody>
      </p:sp>
      <p:grpSp>
        <p:nvGrpSpPr>
          <p:cNvPr id="278" name="Google Shape;278;p14"/>
          <p:cNvGrpSpPr/>
          <p:nvPr/>
        </p:nvGrpSpPr>
        <p:grpSpPr>
          <a:xfrm>
            <a:off x="356700" y="1585508"/>
            <a:ext cx="1202100" cy="354000"/>
            <a:chOff x="346775" y="2507638"/>
            <a:chExt cx="1202100" cy="354000"/>
          </a:xfrm>
        </p:grpSpPr>
        <p:sp>
          <p:nvSpPr>
            <p:cNvPr id="279" name="Google Shape;279;p14"/>
            <p:cNvSpPr txBox="1"/>
            <p:nvPr/>
          </p:nvSpPr>
          <p:spPr>
            <a:xfrm>
              <a:off x="489575" y="2507638"/>
              <a:ext cx="1059300" cy="35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100">
                  <a:latin typeface="Proxima Nova"/>
                  <a:ea typeface="Proxima Nova"/>
                  <a:cs typeface="Proxima Nova"/>
                  <a:sym typeface="Proxima Nova"/>
                </a:rPr>
                <a:t>0-2</a:t>
              </a:r>
            </a:p>
          </p:txBody>
        </p:sp>
        <p:sp>
          <p:nvSpPr>
            <p:cNvPr id="280" name="Google Shape;280;p14"/>
            <p:cNvSpPr/>
            <p:nvPr/>
          </p:nvSpPr>
          <p:spPr>
            <a:xfrm>
              <a:off x="346775" y="2617588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</p:grpSp>
      <p:grpSp>
        <p:nvGrpSpPr>
          <p:cNvPr id="281" name="Google Shape;281;p14"/>
          <p:cNvGrpSpPr/>
          <p:nvPr/>
        </p:nvGrpSpPr>
        <p:grpSpPr>
          <a:xfrm>
            <a:off x="1825831" y="1585508"/>
            <a:ext cx="1666500" cy="354000"/>
            <a:chOff x="3759200" y="2082163"/>
            <a:chExt cx="1666500" cy="354000"/>
          </a:xfrm>
        </p:grpSpPr>
        <p:sp>
          <p:nvSpPr>
            <p:cNvPr id="282" name="Google Shape;282;p14"/>
            <p:cNvSpPr txBox="1"/>
            <p:nvPr/>
          </p:nvSpPr>
          <p:spPr>
            <a:xfrm>
              <a:off x="3902000" y="2082163"/>
              <a:ext cx="1523700" cy="35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100">
                  <a:latin typeface="Proxima Nova"/>
                  <a:ea typeface="Proxima Nova"/>
                  <a:cs typeface="Proxima Nova"/>
                  <a:sym typeface="Proxima Nova"/>
                </a:rPr>
                <a:t>3-4</a:t>
              </a:r>
            </a:p>
          </p:txBody>
        </p:sp>
        <p:sp>
          <p:nvSpPr>
            <p:cNvPr id="283" name="Google Shape;283;p14"/>
            <p:cNvSpPr/>
            <p:nvPr/>
          </p:nvSpPr>
          <p:spPr>
            <a:xfrm>
              <a:off x="3759200" y="2192113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</p:grpSp>
      <p:grpSp>
        <p:nvGrpSpPr>
          <p:cNvPr id="284" name="Google Shape;284;p14"/>
          <p:cNvGrpSpPr/>
          <p:nvPr/>
        </p:nvGrpSpPr>
        <p:grpSpPr>
          <a:xfrm>
            <a:off x="3351413" y="1585508"/>
            <a:ext cx="1269300" cy="354000"/>
            <a:chOff x="5228000" y="2649800"/>
            <a:chExt cx="1269300" cy="354000"/>
          </a:xfrm>
        </p:grpSpPr>
        <p:sp>
          <p:nvSpPr>
            <p:cNvPr id="285" name="Google Shape;285;p14"/>
            <p:cNvSpPr txBox="1"/>
            <p:nvPr/>
          </p:nvSpPr>
          <p:spPr>
            <a:xfrm>
              <a:off x="5370800" y="2649800"/>
              <a:ext cx="1126500" cy="35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100">
                  <a:latin typeface="Proxima Nova"/>
                  <a:ea typeface="Proxima Nova"/>
                  <a:cs typeface="Proxima Nova"/>
                  <a:sym typeface="Proxima Nova"/>
                </a:rPr>
                <a:t>5-6</a:t>
              </a:r>
            </a:p>
          </p:txBody>
        </p:sp>
        <p:sp>
          <p:nvSpPr>
            <p:cNvPr id="286" name="Google Shape;286;p14"/>
            <p:cNvSpPr/>
            <p:nvPr/>
          </p:nvSpPr>
          <p:spPr>
            <a:xfrm>
              <a:off x="5228000" y="2759750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</p:grpSp>
      <p:sp>
        <p:nvSpPr>
          <p:cNvPr id="287" name="Google Shape;287;p14"/>
          <p:cNvSpPr txBox="1"/>
          <p:nvPr/>
        </p:nvSpPr>
        <p:spPr>
          <a:xfrm>
            <a:off x="5019794" y="1585508"/>
            <a:ext cx="11265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>
                <a:latin typeface="Proxima Nova"/>
                <a:ea typeface="Proxima Nova"/>
                <a:cs typeface="Proxima Nova"/>
                <a:sym typeface="Proxima Nova"/>
              </a:rPr>
              <a:t>7-9</a:t>
            </a:r>
          </a:p>
        </p:txBody>
      </p:sp>
      <p:sp>
        <p:nvSpPr>
          <p:cNvPr id="288" name="Google Shape;288;p14"/>
          <p:cNvSpPr/>
          <p:nvPr/>
        </p:nvSpPr>
        <p:spPr>
          <a:xfrm>
            <a:off x="4874319" y="1695458"/>
            <a:ext cx="142800" cy="1341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grpSp>
        <p:nvGrpSpPr>
          <p:cNvPr id="289" name="Google Shape;289;p14"/>
          <p:cNvGrpSpPr/>
          <p:nvPr/>
        </p:nvGrpSpPr>
        <p:grpSpPr>
          <a:xfrm>
            <a:off x="6402575" y="1585508"/>
            <a:ext cx="1269300" cy="354000"/>
            <a:chOff x="6402575" y="1420763"/>
            <a:chExt cx="1269300" cy="354000"/>
          </a:xfrm>
        </p:grpSpPr>
        <p:sp>
          <p:nvSpPr>
            <p:cNvPr id="290" name="Google Shape;290;p14"/>
            <p:cNvSpPr txBox="1"/>
            <p:nvPr/>
          </p:nvSpPr>
          <p:spPr>
            <a:xfrm>
              <a:off x="6545375" y="1420763"/>
              <a:ext cx="1126500" cy="35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100">
                  <a:latin typeface="Proxima Nova"/>
                  <a:ea typeface="Proxima Nova"/>
                  <a:cs typeface="Proxima Nova"/>
                  <a:sym typeface="Proxima Nova"/>
                </a:rPr>
                <a:t>10+</a:t>
              </a:r>
            </a:p>
          </p:txBody>
        </p:sp>
        <p:sp>
          <p:nvSpPr>
            <p:cNvPr id="291" name="Google Shape;291;p14"/>
            <p:cNvSpPr/>
            <p:nvPr/>
          </p:nvSpPr>
          <p:spPr>
            <a:xfrm>
              <a:off x="6402575" y="1530713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</p:grpSp>
      <p:grpSp>
        <p:nvGrpSpPr>
          <p:cNvPr id="292" name="Google Shape;292;p14"/>
          <p:cNvGrpSpPr/>
          <p:nvPr/>
        </p:nvGrpSpPr>
        <p:grpSpPr>
          <a:xfrm>
            <a:off x="228600" y="5203818"/>
            <a:ext cx="7631675" cy="1011137"/>
            <a:chOff x="228600" y="4687313"/>
            <a:chExt cx="7631675" cy="1011137"/>
          </a:xfrm>
        </p:grpSpPr>
        <p:sp>
          <p:nvSpPr>
            <p:cNvPr id="293" name="Google Shape;293;p14"/>
            <p:cNvSpPr txBox="1"/>
            <p:nvPr/>
          </p:nvSpPr>
          <p:spPr>
            <a:xfrm>
              <a:off x="228600" y="4687313"/>
              <a:ext cx="7206300" cy="35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100" b="1">
                  <a:latin typeface="Proxima Nova"/>
                  <a:ea typeface="Proxima Nova"/>
                  <a:cs typeface="Proxima Nova"/>
                  <a:sym typeface="Proxima Nova"/>
                </a:rPr>
                <a:t>17. </a:t>
              </a:r>
              <a:r>
                <a:rPr lang="es-ES" sz="1100" b="1" i="1">
                  <a:latin typeface="Proxima Nova"/>
                  <a:ea typeface="Proxima Nova"/>
                  <a:cs typeface="Proxima Nova"/>
                  <a:sym typeface="Proxima Nova"/>
                </a:rPr>
                <a:t>Piense en donde vive</a:t>
              </a:r>
              <a:r>
                <a:rPr lang="es-ES" sz="1100" b="1">
                  <a:latin typeface="Proxima Nova"/>
                  <a:ea typeface="Proxima Nova"/>
                  <a:cs typeface="Proxima Nova"/>
                  <a:sym typeface="Proxima Nova"/>
                </a:rPr>
                <a:t>. ¿Tiene problemas con lo siguiente? (Marque todo lo que corresponda).</a:t>
              </a:r>
            </a:p>
          </p:txBody>
        </p:sp>
        <p:grpSp>
          <p:nvGrpSpPr>
            <p:cNvPr id="294" name="Google Shape;294;p14"/>
            <p:cNvGrpSpPr/>
            <p:nvPr/>
          </p:nvGrpSpPr>
          <p:grpSpPr>
            <a:xfrm>
              <a:off x="356700" y="4918450"/>
              <a:ext cx="1522204" cy="369300"/>
              <a:chOff x="299025" y="4453875"/>
              <a:chExt cx="1522204" cy="369300"/>
            </a:xfrm>
          </p:grpSpPr>
          <p:sp>
            <p:nvSpPr>
              <p:cNvPr id="295" name="Google Shape;295;p14"/>
              <p:cNvSpPr txBox="1"/>
              <p:nvPr/>
            </p:nvSpPr>
            <p:spPr>
              <a:xfrm>
                <a:off x="441825" y="4453875"/>
                <a:ext cx="1379404" cy="369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100" dirty="0">
                    <a:latin typeface="Proxima Nova"/>
                    <a:ea typeface="Proxima Nova"/>
                    <a:cs typeface="Proxima Nova"/>
                    <a:sym typeface="Proxima Nova"/>
                  </a:rPr>
                  <a:t>Plaga de insectos</a:t>
                </a:r>
              </a:p>
            </p:txBody>
          </p:sp>
          <p:sp>
            <p:nvSpPr>
              <p:cNvPr id="296" name="Google Shape;296;p14"/>
              <p:cNvSpPr/>
              <p:nvPr/>
            </p:nvSpPr>
            <p:spPr>
              <a:xfrm>
                <a:off x="299025" y="4579200"/>
                <a:ext cx="142800" cy="134100"/>
              </a:xfrm>
              <a:prstGeom prst="rect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grpSp>
          <p:nvGrpSpPr>
            <p:cNvPr id="297" name="Google Shape;297;p14"/>
            <p:cNvGrpSpPr/>
            <p:nvPr/>
          </p:nvGrpSpPr>
          <p:grpSpPr>
            <a:xfrm>
              <a:off x="4087001" y="4926100"/>
              <a:ext cx="2116782" cy="354000"/>
              <a:chOff x="3855450" y="2170000"/>
              <a:chExt cx="2116782" cy="354000"/>
            </a:xfrm>
          </p:grpSpPr>
          <p:sp>
            <p:nvSpPr>
              <p:cNvPr id="298" name="Google Shape;298;p14"/>
              <p:cNvSpPr txBox="1"/>
              <p:nvPr/>
            </p:nvSpPr>
            <p:spPr>
              <a:xfrm>
                <a:off x="3998257" y="2170000"/>
                <a:ext cx="1973975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100">
                    <a:latin typeface="Proxima Nova"/>
                    <a:ea typeface="Proxima Nova"/>
                    <a:cs typeface="Proxima Nova"/>
                    <a:sym typeface="Proxima Nova"/>
                  </a:rPr>
                  <a:t>Pintura o tuberías con plomo</a:t>
                </a:r>
              </a:p>
            </p:txBody>
          </p:sp>
          <p:sp>
            <p:nvSpPr>
              <p:cNvPr id="299" name="Google Shape;299;p14"/>
              <p:cNvSpPr/>
              <p:nvPr/>
            </p:nvSpPr>
            <p:spPr>
              <a:xfrm>
                <a:off x="3855450" y="2295325"/>
                <a:ext cx="142800" cy="134100"/>
              </a:xfrm>
              <a:prstGeom prst="rect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grpSp>
          <p:nvGrpSpPr>
            <p:cNvPr id="300" name="Google Shape;300;p14"/>
            <p:cNvGrpSpPr/>
            <p:nvPr/>
          </p:nvGrpSpPr>
          <p:grpSpPr>
            <a:xfrm>
              <a:off x="6402575" y="4926100"/>
              <a:ext cx="1369800" cy="354000"/>
              <a:chOff x="4331325" y="2170000"/>
              <a:chExt cx="1369800" cy="354000"/>
            </a:xfrm>
          </p:grpSpPr>
          <p:sp>
            <p:nvSpPr>
              <p:cNvPr id="301" name="Google Shape;301;p14"/>
              <p:cNvSpPr txBox="1"/>
              <p:nvPr/>
            </p:nvSpPr>
            <p:spPr>
              <a:xfrm>
                <a:off x="4474125" y="2170000"/>
                <a:ext cx="1227000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100">
                    <a:latin typeface="Proxima Nova"/>
                    <a:ea typeface="Proxima Nova"/>
                    <a:cs typeface="Proxima Nova"/>
                    <a:sym typeface="Proxima Nova"/>
                  </a:rPr>
                  <a:t>Moho</a:t>
                </a:r>
              </a:p>
            </p:txBody>
          </p:sp>
          <p:sp>
            <p:nvSpPr>
              <p:cNvPr id="302" name="Google Shape;302;p14"/>
              <p:cNvSpPr/>
              <p:nvPr/>
            </p:nvSpPr>
            <p:spPr>
              <a:xfrm>
                <a:off x="4331325" y="2295325"/>
                <a:ext cx="142800" cy="134100"/>
              </a:xfrm>
              <a:prstGeom prst="rect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grpSp>
          <p:nvGrpSpPr>
            <p:cNvPr id="303" name="Google Shape;303;p14"/>
            <p:cNvGrpSpPr/>
            <p:nvPr/>
          </p:nvGrpSpPr>
          <p:grpSpPr>
            <a:xfrm>
              <a:off x="2342016" y="4926100"/>
              <a:ext cx="1799892" cy="354000"/>
              <a:chOff x="3855450" y="1847800"/>
              <a:chExt cx="1799892" cy="354000"/>
            </a:xfrm>
          </p:grpSpPr>
          <p:sp>
            <p:nvSpPr>
              <p:cNvPr id="304" name="Google Shape;304;p14"/>
              <p:cNvSpPr txBox="1"/>
              <p:nvPr/>
            </p:nvSpPr>
            <p:spPr>
              <a:xfrm>
                <a:off x="3998237" y="1847800"/>
                <a:ext cx="1657105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100" dirty="0">
                    <a:latin typeface="Proxima Nova"/>
                    <a:ea typeface="Proxima Nova"/>
                    <a:cs typeface="Proxima Nova"/>
                    <a:sym typeface="Proxima Nova"/>
                  </a:rPr>
                  <a:t>Calefacción inadecuada</a:t>
                </a:r>
              </a:p>
            </p:txBody>
          </p:sp>
          <p:sp>
            <p:nvSpPr>
              <p:cNvPr id="305" name="Google Shape;305;p14"/>
              <p:cNvSpPr/>
              <p:nvPr/>
            </p:nvSpPr>
            <p:spPr>
              <a:xfrm>
                <a:off x="3855450" y="1973125"/>
                <a:ext cx="142800" cy="134100"/>
              </a:xfrm>
              <a:prstGeom prst="rect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grpSp>
          <p:nvGrpSpPr>
            <p:cNvPr id="306" name="Google Shape;306;p14"/>
            <p:cNvGrpSpPr/>
            <p:nvPr/>
          </p:nvGrpSpPr>
          <p:grpSpPr>
            <a:xfrm>
              <a:off x="356700" y="5175250"/>
              <a:ext cx="1773600" cy="523200"/>
              <a:chOff x="3855450" y="2162275"/>
              <a:chExt cx="1773600" cy="523200"/>
            </a:xfrm>
          </p:grpSpPr>
          <p:sp>
            <p:nvSpPr>
              <p:cNvPr id="307" name="Google Shape;307;p14"/>
              <p:cNvSpPr txBox="1"/>
              <p:nvPr/>
            </p:nvSpPr>
            <p:spPr>
              <a:xfrm>
                <a:off x="3998250" y="2162275"/>
                <a:ext cx="1630800" cy="523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100">
                    <a:latin typeface="Proxima Nova"/>
                    <a:ea typeface="Proxima Nova"/>
                    <a:cs typeface="Proxima Nova"/>
                    <a:sym typeface="Proxima Nova"/>
                  </a:rPr>
                  <a:t>Horno o estufa de la cocina no funciona</a:t>
                </a:r>
              </a:p>
            </p:txBody>
          </p:sp>
          <p:sp>
            <p:nvSpPr>
              <p:cNvPr id="308" name="Google Shape;308;p14"/>
              <p:cNvSpPr/>
              <p:nvPr/>
            </p:nvSpPr>
            <p:spPr>
              <a:xfrm>
                <a:off x="3855450" y="2295325"/>
                <a:ext cx="142800" cy="134100"/>
              </a:xfrm>
              <a:prstGeom prst="rect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grpSp>
          <p:nvGrpSpPr>
            <p:cNvPr id="309" name="Google Shape;309;p14"/>
            <p:cNvGrpSpPr/>
            <p:nvPr/>
          </p:nvGrpSpPr>
          <p:grpSpPr>
            <a:xfrm>
              <a:off x="4087001" y="5197625"/>
              <a:ext cx="1653670" cy="354000"/>
              <a:chOff x="3855450" y="2184650"/>
              <a:chExt cx="1653670" cy="354000"/>
            </a:xfrm>
          </p:grpSpPr>
          <p:sp>
            <p:nvSpPr>
              <p:cNvPr id="310" name="Google Shape;310;p14"/>
              <p:cNvSpPr txBox="1"/>
              <p:nvPr/>
            </p:nvSpPr>
            <p:spPr>
              <a:xfrm>
                <a:off x="3998257" y="2184650"/>
                <a:ext cx="1510863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100" dirty="0">
                    <a:latin typeface="Proxima Nova"/>
                    <a:ea typeface="Proxima Nova"/>
                    <a:cs typeface="Proxima Nova"/>
                    <a:sym typeface="Proxima Nova"/>
                  </a:rPr>
                  <a:t>Filtraciones de agua</a:t>
                </a:r>
              </a:p>
            </p:txBody>
          </p:sp>
          <p:sp>
            <p:nvSpPr>
              <p:cNvPr id="311" name="Google Shape;311;p14"/>
              <p:cNvSpPr/>
              <p:nvPr/>
            </p:nvSpPr>
            <p:spPr>
              <a:xfrm>
                <a:off x="3855450" y="2295325"/>
                <a:ext cx="142800" cy="134100"/>
              </a:xfrm>
              <a:prstGeom prst="rect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grpSp>
          <p:nvGrpSpPr>
            <p:cNvPr id="312" name="Google Shape;312;p14"/>
            <p:cNvGrpSpPr/>
            <p:nvPr/>
          </p:nvGrpSpPr>
          <p:grpSpPr>
            <a:xfrm>
              <a:off x="6402575" y="5175250"/>
              <a:ext cx="1457700" cy="523200"/>
              <a:chOff x="4331325" y="2162275"/>
              <a:chExt cx="1457700" cy="523200"/>
            </a:xfrm>
          </p:grpSpPr>
          <p:sp>
            <p:nvSpPr>
              <p:cNvPr id="313" name="Google Shape;313;p14"/>
              <p:cNvSpPr txBox="1"/>
              <p:nvPr/>
            </p:nvSpPr>
            <p:spPr>
              <a:xfrm>
                <a:off x="4474125" y="2162275"/>
                <a:ext cx="1314900" cy="523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100" dirty="0">
                    <a:latin typeface="Proxima Nova"/>
                    <a:ea typeface="Proxima Nova"/>
                    <a:cs typeface="Proxima Nova"/>
                    <a:sym typeface="Proxima Nova"/>
                  </a:rPr>
                  <a:t>Nada de 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100" dirty="0">
                    <a:latin typeface="Proxima Nova"/>
                    <a:ea typeface="Proxima Nova"/>
                    <a:cs typeface="Proxima Nova"/>
                    <a:sym typeface="Proxima Nova"/>
                  </a:rPr>
                  <a:t>lo anterior</a:t>
                </a:r>
              </a:p>
            </p:txBody>
          </p:sp>
          <p:sp>
            <p:nvSpPr>
              <p:cNvPr id="314" name="Google Shape;314;p14"/>
              <p:cNvSpPr/>
              <p:nvPr/>
            </p:nvSpPr>
            <p:spPr>
              <a:xfrm>
                <a:off x="4331325" y="2295325"/>
                <a:ext cx="142800" cy="134100"/>
              </a:xfrm>
              <a:prstGeom prst="rect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grpSp>
          <p:nvGrpSpPr>
            <p:cNvPr id="315" name="Google Shape;315;p14"/>
            <p:cNvGrpSpPr/>
            <p:nvPr/>
          </p:nvGrpSpPr>
          <p:grpSpPr>
            <a:xfrm>
              <a:off x="2342016" y="5175250"/>
              <a:ext cx="1744976" cy="523200"/>
              <a:chOff x="3855450" y="1840075"/>
              <a:chExt cx="1744976" cy="523200"/>
            </a:xfrm>
          </p:grpSpPr>
          <p:sp>
            <p:nvSpPr>
              <p:cNvPr id="316" name="Google Shape;316;p14"/>
              <p:cNvSpPr txBox="1"/>
              <p:nvPr/>
            </p:nvSpPr>
            <p:spPr>
              <a:xfrm>
                <a:off x="3998243" y="1840075"/>
                <a:ext cx="1602183" cy="523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100" dirty="0">
                    <a:latin typeface="Proxima Nova"/>
                    <a:ea typeface="Proxima Nova"/>
                    <a:cs typeface="Proxima Nova"/>
                    <a:sym typeface="Proxima Nova"/>
                  </a:rPr>
                  <a:t>No hay detectores de humo o no funcionan</a:t>
                </a:r>
              </a:p>
            </p:txBody>
          </p:sp>
          <p:sp>
            <p:nvSpPr>
              <p:cNvPr id="317" name="Google Shape;317;p14"/>
              <p:cNvSpPr/>
              <p:nvPr/>
            </p:nvSpPr>
            <p:spPr>
              <a:xfrm>
                <a:off x="3855450" y="1973125"/>
                <a:ext cx="142800" cy="134100"/>
              </a:xfrm>
              <a:prstGeom prst="rect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</p:grpSp>
      <p:sp>
        <p:nvSpPr>
          <p:cNvPr id="318" name="Google Shape;318;p14"/>
          <p:cNvSpPr txBox="1"/>
          <p:nvPr/>
        </p:nvSpPr>
        <p:spPr>
          <a:xfrm>
            <a:off x="228625" y="2347921"/>
            <a:ext cx="72063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b="1">
                <a:latin typeface="Proxima Nova"/>
                <a:ea typeface="Proxima Nova"/>
                <a:cs typeface="Proxima Nova"/>
                <a:sym typeface="Proxima Nova"/>
              </a:rPr>
              <a:t>12. ¿Está en recuperación por uso de alcohol o de sustancias ahora?</a:t>
            </a:r>
          </a:p>
        </p:txBody>
      </p:sp>
      <p:sp>
        <p:nvSpPr>
          <p:cNvPr id="319" name="Google Shape;319;p14"/>
          <p:cNvSpPr txBox="1"/>
          <p:nvPr/>
        </p:nvSpPr>
        <p:spPr>
          <a:xfrm>
            <a:off x="5019819" y="2347921"/>
            <a:ext cx="4968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>
                <a:latin typeface="Proxima Nova"/>
                <a:ea typeface="Proxima Nova"/>
                <a:cs typeface="Proxima Nova"/>
                <a:sym typeface="Proxima Nova"/>
              </a:rPr>
              <a:t>Sí</a:t>
            </a:r>
          </a:p>
        </p:txBody>
      </p:sp>
      <p:sp>
        <p:nvSpPr>
          <p:cNvPr id="320" name="Google Shape;320;p14"/>
          <p:cNvSpPr/>
          <p:nvPr/>
        </p:nvSpPr>
        <p:spPr>
          <a:xfrm>
            <a:off x="4874319" y="2457871"/>
            <a:ext cx="142800" cy="1341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grpSp>
        <p:nvGrpSpPr>
          <p:cNvPr id="321" name="Google Shape;321;p14"/>
          <p:cNvGrpSpPr/>
          <p:nvPr/>
        </p:nvGrpSpPr>
        <p:grpSpPr>
          <a:xfrm>
            <a:off x="6402600" y="2347921"/>
            <a:ext cx="582000" cy="354000"/>
            <a:chOff x="3855475" y="2268900"/>
            <a:chExt cx="582000" cy="354000"/>
          </a:xfrm>
        </p:grpSpPr>
        <p:sp>
          <p:nvSpPr>
            <p:cNvPr id="322" name="Google Shape;322;p14"/>
            <p:cNvSpPr txBox="1"/>
            <p:nvPr/>
          </p:nvSpPr>
          <p:spPr>
            <a:xfrm>
              <a:off x="3998275" y="2268900"/>
              <a:ext cx="439200" cy="35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100">
                  <a:latin typeface="Proxima Nova"/>
                  <a:ea typeface="Proxima Nova"/>
                  <a:cs typeface="Proxima Nova"/>
                  <a:sym typeface="Proxima Nova"/>
                </a:rPr>
                <a:t>No</a:t>
              </a:r>
            </a:p>
          </p:txBody>
        </p:sp>
        <p:sp>
          <p:nvSpPr>
            <p:cNvPr id="323" name="Google Shape;323;p14"/>
            <p:cNvSpPr/>
            <p:nvPr/>
          </p:nvSpPr>
          <p:spPr>
            <a:xfrm>
              <a:off x="3855475" y="2378850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</p:grpSp>
      <p:sp>
        <p:nvSpPr>
          <p:cNvPr id="324" name="Google Shape;324;p14"/>
          <p:cNvSpPr txBox="1"/>
          <p:nvPr/>
        </p:nvSpPr>
        <p:spPr>
          <a:xfrm>
            <a:off x="228613" y="1948980"/>
            <a:ext cx="72063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b="1" dirty="0">
                <a:latin typeface="Proxima Nova"/>
                <a:ea typeface="Proxima Nova"/>
                <a:cs typeface="Proxima Nova"/>
                <a:sym typeface="Proxima Nova"/>
              </a:rPr>
              <a:t>11. ¿Ha estado en tratamiento por un problema con el alcohol?</a:t>
            </a:r>
          </a:p>
        </p:txBody>
      </p:sp>
      <p:sp>
        <p:nvSpPr>
          <p:cNvPr id="325" name="Google Shape;325;p14"/>
          <p:cNvSpPr txBox="1"/>
          <p:nvPr/>
        </p:nvSpPr>
        <p:spPr>
          <a:xfrm>
            <a:off x="4985570" y="1904080"/>
            <a:ext cx="563205" cy="5231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dirty="0">
                <a:latin typeface="Proxima Nova"/>
                <a:ea typeface="Proxima Nova"/>
                <a:cs typeface="Proxima Nova"/>
                <a:sym typeface="Proxima Nova"/>
              </a:rPr>
              <a:t>Sí, ahora</a:t>
            </a:r>
          </a:p>
        </p:txBody>
      </p:sp>
      <p:sp>
        <p:nvSpPr>
          <p:cNvPr id="326" name="Google Shape;326;p14"/>
          <p:cNvSpPr/>
          <p:nvPr/>
        </p:nvSpPr>
        <p:spPr>
          <a:xfrm>
            <a:off x="4874319" y="2058930"/>
            <a:ext cx="142800" cy="1341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grpSp>
        <p:nvGrpSpPr>
          <p:cNvPr id="327" name="Google Shape;327;p14"/>
          <p:cNvGrpSpPr/>
          <p:nvPr/>
        </p:nvGrpSpPr>
        <p:grpSpPr>
          <a:xfrm>
            <a:off x="5548775" y="1894305"/>
            <a:ext cx="749816" cy="523200"/>
            <a:chOff x="3778738" y="2185500"/>
            <a:chExt cx="749816" cy="523200"/>
          </a:xfrm>
        </p:grpSpPr>
        <p:sp>
          <p:nvSpPr>
            <p:cNvPr id="328" name="Google Shape;328;p14"/>
            <p:cNvSpPr txBox="1"/>
            <p:nvPr/>
          </p:nvSpPr>
          <p:spPr>
            <a:xfrm>
              <a:off x="3926428" y="2185500"/>
              <a:ext cx="602126" cy="52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100" dirty="0">
                  <a:latin typeface="Proxima Nova"/>
                  <a:ea typeface="Proxima Nova"/>
                  <a:cs typeface="Proxima Nova"/>
                  <a:sym typeface="Proxima Nova"/>
                </a:rPr>
                <a:t>Sí, antes</a:t>
              </a:r>
            </a:p>
          </p:txBody>
        </p:sp>
        <p:sp>
          <p:nvSpPr>
            <p:cNvPr id="329" name="Google Shape;329;p14"/>
            <p:cNvSpPr/>
            <p:nvPr/>
          </p:nvSpPr>
          <p:spPr>
            <a:xfrm>
              <a:off x="3778738" y="2350125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</p:grpSp>
      <p:grpSp>
        <p:nvGrpSpPr>
          <p:cNvPr id="330" name="Google Shape;330;p14"/>
          <p:cNvGrpSpPr/>
          <p:nvPr/>
        </p:nvGrpSpPr>
        <p:grpSpPr>
          <a:xfrm>
            <a:off x="6402588" y="1948980"/>
            <a:ext cx="1269300" cy="354000"/>
            <a:chOff x="6414000" y="1834863"/>
            <a:chExt cx="1269300" cy="354000"/>
          </a:xfrm>
        </p:grpSpPr>
        <p:sp>
          <p:nvSpPr>
            <p:cNvPr id="331" name="Google Shape;331;p14"/>
            <p:cNvSpPr txBox="1"/>
            <p:nvPr/>
          </p:nvSpPr>
          <p:spPr>
            <a:xfrm>
              <a:off x="6556800" y="1834863"/>
              <a:ext cx="1126500" cy="35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100">
                  <a:latin typeface="Proxima Nova"/>
                  <a:ea typeface="Proxima Nova"/>
                  <a:cs typeface="Proxima Nova"/>
                  <a:sym typeface="Proxima Nova"/>
                </a:rPr>
                <a:t>No, nunca</a:t>
              </a:r>
            </a:p>
          </p:txBody>
        </p:sp>
        <p:sp>
          <p:nvSpPr>
            <p:cNvPr id="332" name="Google Shape;332;p14"/>
            <p:cNvSpPr/>
            <p:nvPr/>
          </p:nvSpPr>
          <p:spPr>
            <a:xfrm>
              <a:off x="6414000" y="1944813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</p:grpSp>
      <p:sp>
        <p:nvSpPr>
          <p:cNvPr id="333" name="Google Shape;333;p14"/>
          <p:cNvSpPr txBox="1"/>
          <p:nvPr/>
        </p:nvSpPr>
        <p:spPr>
          <a:xfrm>
            <a:off x="235500" y="2660575"/>
            <a:ext cx="4835264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230188" algn="l"/>
              </a:tabLst>
            </a:pPr>
            <a:r>
              <a:rPr lang="es-ES" sz="1100" b="1" dirty="0">
                <a:latin typeface="Proxima Nova"/>
                <a:ea typeface="Proxima Nova"/>
                <a:cs typeface="Proxima Nova"/>
                <a:sym typeface="Proxima Nova"/>
              </a:rPr>
              <a:t>13. </a:t>
            </a:r>
            <a:r>
              <a:rPr lang="es-ES" sz="1100" b="1" spc="-20" dirty="0">
                <a:latin typeface="Proxima Nova"/>
                <a:ea typeface="Proxima Nova"/>
                <a:cs typeface="Proxima Nova"/>
                <a:sym typeface="Proxima Nova"/>
              </a:rPr>
              <a:t>En el último año, ¿consumió drogas recreativas o usó medicamentos</a:t>
            </a:r>
            <a:r>
              <a:rPr lang="es-ES" sz="1100" b="1" dirty="0">
                <a:latin typeface="Proxima Nova"/>
                <a:ea typeface="Proxima Nova"/>
                <a:cs typeface="Proxima Nova"/>
                <a:sym typeface="Proxima Nova"/>
              </a:rPr>
              <a:t> 	recetados para fines no médi</a:t>
            </a:r>
            <a:r>
              <a:rPr lang="es-ES" sz="1100" b="1" dirty="0">
                <a:latin typeface="Proxima Nova"/>
                <a:sym typeface="Proxima Nova"/>
              </a:rPr>
              <a:t>cos (esto incluye la marihuana)?</a:t>
            </a:r>
          </a:p>
        </p:txBody>
      </p:sp>
      <p:sp>
        <p:nvSpPr>
          <p:cNvPr id="334" name="Google Shape;334;p14"/>
          <p:cNvSpPr txBox="1"/>
          <p:nvPr/>
        </p:nvSpPr>
        <p:spPr>
          <a:xfrm>
            <a:off x="5026694" y="2732563"/>
            <a:ext cx="4968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>
                <a:latin typeface="Proxima Nova"/>
                <a:ea typeface="Proxima Nova"/>
                <a:cs typeface="Proxima Nova"/>
                <a:sym typeface="Proxima Nova"/>
              </a:rPr>
              <a:t>Sí</a:t>
            </a:r>
          </a:p>
        </p:txBody>
      </p:sp>
      <p:sp>
        <p:nvSpPr>
          <p:cNvPr id="335" name="Google Shape;335;p14"/>
          <p:cNvSpPr/>
          <p:nvPr/>
        </p:nvSpPr>
        <p:spPr>
          <a:xfrm>
            <a:off x="4874319" y="2842513"/>
            <a:ext cx="142800" cy="1341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grpSp>
        <p:nvGrpSpPr>
          <p:cNvPr id="336" name="Google Shape;336;p14"/>
          <p:cNvGrpSpPr/>
          <p:nvPr/>
        </p:nvGrpSpPr>
        <p:grpSpPr>
          <a:xfrm>
            <a:off x="6409475" y="2720313"/>
            <a:ext cx="582000" cy="354000"/>
            <a:chOff x="3855450" y="2306513"/>
            <a:chExt cx="582000" cy="354000"/>
          </a:xfrm>
        </p:grpSpPr>
        <p:sp>
          <p:nvSpPr>
            <p:cNvPr id="337" name="Google Shape;337;p14"/>
            <p:cNvSpPr txBox="1"/>
            <p:nvPr/>
          </p:nvSpPr>
          <p:spPr>
            <a:xfrm>
              <a:off x="3998250" y="2306513"/>
              <a:ext cx="439200" cy="35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100">
                  <a:latin typeface="Proxima Nova"/>
                  <a:ea typeface="Proxima Nova"/>
                  <a:cs typeface="Proxima Nova"/>
                  <a:sym typeface="Proxima Nova"/>
                </a:rPr>
                <a:t>No</a:t>
              </a:r>
            </a:p>
          </p:txBody>
        </p:sp>
        <p:sp>
          <p:nvSpPr>
            <p:cNvPr id="338" name="Google Shape;338;p14"/>
            <p:cNvSpPr/>
            <p:nvPr/>
          </p:nvSpPr>
          <p:spPr>
            <a:xfrm>
              <a:off x="3855450" y="2428713"/>
              <a:ext cx="142800" cy="134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latin typeface="Proxima Nova"/>
                <a:ea typeface="Proxima Nova"/>
                <a:cs typeface="Proxima Nova"/>
                <a:sym typeface="Proxima Nova"/>
              </a:endParaRPr>
            </a:p>
          </p:txBody>
        </p:sp>
      </p:grpSp>
      <p:grpSp>
        <p:nvGrpSpPr>
          <p:cNvPr id="339" name="Google Shape;339;p14"/>
          <p:cNvGrpSpPr/>
          <p:nvPr/>
        </p:nvGrpSpPr>
        <p:grpSpPr>
          <a:xfrm>
            <a:off x="235488" y="4665720"/>
            <a:ext cx="6755975" cy="523200"/>
            <a:chOff x="228600" y="4682200"/>
            <a:chExt cx="6755975" cy="523200"/>
          </a:xfrm>
        </p:grpSpPr>
        <p:sp>
          <p:nvSpPr>
            <p:cNvPr id="340" name="Google Shape;340;p14"/>
            <p:cNvSpPr txBox="1"/>
            <p:nvPr/>
          </p:nvSpPr>
          <p:spPr>
            <a:xfrm>
              <a:off x="228600" y="4682200"/>
              <a:ext cx="43995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  <a:tabLst>
                  <a:tab pos="230188" algn="l"/>
                </a:tabLst>
              </a:pPr>
              <a:r>
                <a:rPr lang="es-ES" sz="1100" b="1" dirty="0">
                  <a:latin typeface="Proxima Nova"/>
                  <a:ea typeface="Proxima Nova"/>
                  <a:cs typeface="Proxima Nova"/>
                  <a:sym typeface="Proxima Nova"/>
                </a:rPr>
                <a:t>16. En los próximos dos meses, ¿le preocupa no tener una vivienda 	estable?</a:t>
              </a:r>
            </a:p>
          </p:txBody>
        </p:sp>
        <p:grpSp>
          <p:nvGrpSpPr>
            <p:cNvPr id="341" name="Google Shape;341;p14"/>
            <p:cNvGrpSpPr/>
            <p:nvPr/>
          </p:nvGrpSpPr>
          <p:grpSpPr>
            <a:xfrm>
              <a:off x="4877000" y="4804900"/>
              <a:ext cx="639600" cy="354000"/>
              <a:chOff x="4002550" y="900225"/>
              <a:chExt cx="639600" cy="354000"/>
            </a:xfrm>
          </p:grpSpPr>
          <p:sp>
            <p:nvSpPr>
              <p:cNvPr id="342" name="Google Shape;342;p14"/>
              <p:cNvSpPr txBox="1"/>
              <p:nvPr/>
            </p:nvSpPr>
            <p:spPr>
              <a:xfrm>
                <a:off x="4145350" y="900225"/>
                <a:ext cx="496800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100">
                    <a:latin typeface="Proxima Nova"/>
                    <a:ea typeface="Proxima Nova"/>
                    <a:cs typeface="Proxima Nova"/>
                    <a:sym typeface="Proxima Nova"/>
                  </a:rPr>
                  <a:t>Sí</a:t>
                </a:r>
              </a:p>
            </p:txBody>
          </p:sp>
          <p:sp>
            <p:nvSpPr>
              <p:cNvPr id="343" name="Google Shape;343;p14"/>
              <p:cNvSpPr/>
              <p:nvPr/>
            </p:nvSpPr>
            <p:spPr>
              <a:xfrm>
                <a:off x="4002550" y="1010175"/>
                <a:ext cx="142800" cy="134100"/>
              </a:xfrm>
              <a:prstGeom prst="rect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grpSp>
          <p:nvGrpSpPr>
            <p:cNvPr id="344" name="Google Shape;344;p14"/>
            <p:cNvGrpSpPr/>
            <p:nvPr/>
          </p:nvGrpSpPr>
          <p:grpSpPr>
            <a:xfrm>
              <a:off x="6402575" y="4804900"/>
              <a:ext cx="582000" cy="354000"/>
              <a:chOff x="3855450" y="2429425"/>
              <a:chExt cx="582000" cy="354000"/>
            </a:xfrm>
          </p:grpSpPr>
          <p:sp>
            <p:nvSpPr>
              <p:cNvPr id="345" name="Google Shape;345;p14"/>
              <p:cNvSpPr txBox="1"/>
              <p:nvPr/>
            </p:nvSpPr>
            <p:spPr>
              <a:xfrm>
                <a:off x="3998250" y="2429425"/>
                <a:ext cx="439200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100">
                    <a:latin typeface="Proxima Nova"/>
                    <a:ea typeface="Proxima Nova"/>
                    <a:cs typeface="Proxima Nova"/>
                    <a:sym typeface="Proxima Nova"/>
                  </a:rPr>
                  <a:t>No</a:t>
                </a:r>
              </a:p>
            </p:txBody>
          </p:sp>
          <p:sp>
            <p:nvSpPr>
              <p:cNvPr id="346" name="Google Shape;346;p14"/>
              <p:cNvSpPr/>
              <p:nvPr/>
            </p:nvSpPr>
            <p:spPr>
              <a:xfrm>
                <a:off x="3855450" y="2539375"/>
                <a:ext cx="142800" cy="134100"/>
              </a:xfrm>
              <a:prstGeom prst="rect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</p:grpSp>
      <p:grpSp>
        <p:nvGrpSpPr>
          <p:cNvPr id="347" name="Google Shape;347;p14"/>
          <p:cNvGrpSpPr/>
          <p:nvPr/>
        </p:nvGrpSpPr>
        <p:grpSpPr>
          <a:xfrm>
            <a:off x="235500" y="6224428"/>
            <a:ext cx="6755975" cy="523200"/>
            <a:chOff x="241325" y="5394713"/>
            <a:chExt cx="6755975" cy="523200"/>
          </a:xfrm>
        </p:grpSpPr>
        <p:sp>
          <p:nvSpPr>
            <p:cNvPr id="348" name="Google Shape;348;p14"/>
            <p:cNvSpPr txBox="1"/>
            <p:nvPr/>
          </p:nvSpPr>
          <p:spPr>
            <a:xfrm>
              <a:off x="241325" y="5394713"/>
              <a:ext cx="43995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100" b="1">
                  <a:latin typeface="Proxima Nova"/>
                  <a:ea typeface="Proxima Nova"/>
                  <a:cs typeface="Proxima Nova"/>
                  <a:sym typeface="Proxima Nova"/>
                </a:rPr>
                <a:t>18. En los últimos 12 meses, ¿le preocupó quedarse sin alimentos y no tener dinero para comprar más?</a:t>
              </a:r>
            </a:p>
          </p:txBody>
        </p:sp>
        <p:grpSp>
          <p:nvGrpSpPr>
            <p:cNvPr id="349" name="Google Shape;349;p14"/>
            <p:cNvGrpSpPr/>
            <p:nvPr/>
          </p:nvGrpSpPr>
          <p:grpSpPr>
            <a:xfrm>
              <a:off x="4889725" y="5479313"/>
              <a:ext cx="639600" cy="354000"/>
              <a:chOff x="4015275" y="212563"/>
              <a:chExt cx="639600" cy="354000"/>
            </a:xfrm>
          </p:grpSpPr>
          <p:sp>
            <p:nvSpPr>
              <p:cNvPr id="350" name="Google Shape;350;p14"/>
              <p:cNvSpPr txBox="1"/>
              <p:nvPr/>
            </p:nvSpPr>
            <p:spPr>
              <a:xfrm>
                <a:off x="4158075" y="212563"/>
                <a:ext cx="496800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100">
                    <a:latin typeface="Proxima Nova"/>
                    <a:ea typeface="Proxima Nova"/>
                    <a:cs typeface="Proxima Nova"/>
                    <a:sym typeface="Proxima Nova"/>
                  </a:rPr>
                  <a:t>Sí</a:t>
                </a:r>
              </a:p>
            </p:txBody>
          </p:sp>
          <p:sp>
            <p:nvSpPr>
              <p:cNvPr id="351" name="Google Shape;351;p14"/>
              <p:cNvSpPr/>
              <p:nvPr/>
            </p:nvSpPr>
            <p:spPr>
              <a:xfrm>
                <a:off x="4015275" y="322513"/>
                <a:ext cx="142800" cy="134100"/>
              </a:xfrm>
              <a:prstGeom prst="rect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grpSp>
          <p:nvGrpSpPr>
            <p:cNvPr id="352" name="Google Shape;352;p14"/>
            <p:cNvGrpSpPr/>
            <p:nvPr/>
          </p:nvGrpSpPr>
          <p:grpSpPr>
            <a:xfrm>
              <a:off x="6415300" y="5479313"/>
              <a:ext cx="582000" cy="354000"/>
              <a:chOff x="3868175" y="1741763"/>
              <a:chExt cx="582000" cy="354000"/>
            </a:xfrm>
          </p:grpSpPr>
          <p:sp>
            <p:nvSpPr>
              <p:cNvPr id="353" name="Google Shape;353;p14"/>
              <p:cNvSpPr txBox="1"/>
              <p:nvPr/>
            </p:nvSpPr>
            <p:spPr>
              <a:xfrm>
                <a:off x="4010975" y="1741763"/>
                <a:ext cx="439200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100">
                    <a:latin typeface="Proxima Nova"/>
                    <a:ea typeface="Proxima Nova"/>
                    <a:cs typeface="Proxima Nova"/>
                    <a:sym typeface="Proxima Nova"/>
                  </a:rPr>
                  <a:t>No</a:t>
                </a:r>
              </a:p>
            </p:txBody>
          </p:sp>
          <p:sp>
            <p:nvSpPr>
              <p:cNvPr id="354" name="Google Shape;354;p14"/>
              <p:cNvSpPr/>
              <p:nvPr/>
            </p:nvSpPr>
            <p:spPr>
              <a:xfrm>
                <a:off x="3868175" y="1851713"/>
                <a:ext cx="142800" cy="134100"/>
              </a:xfrm>
              <a:prstGeom prst="rect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</p:grpSp>
      <p:grpSp>
        <p:nvGrpSpPr>
          <p:cNvPr id="355" name="Google Shape;355;p14"/>
          <p:cNvGrpSpPr/>
          <p:nvPr/>
        </p:nvGrpSpPr>
        <p:grpSpPr>
          <a:xfrm>
            <a:off x="235487" y="6757100"/>
            <a:ext cx="6758889" cy="3033600"/>
            <a:chOff x="228599" y="6508750"/>
            <a:chExt cx="6758889" cy="3033600"/>
          </a:xfrm>
        </p:grpSpPr>
        <p:sp>
          <p:nvSpPr>
            <p:cNvPr id="356" name="Google Shape;356;p14"/>
            <p:cNvSpPr txBox="1"/>
            <p:nvPr/>
          </p:nvSpPr>
          <p:spPr>
            <a:xfrm>
              <a:off x="228600" y="6508750"/>
              <a:ext cx="5554800" cy="35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100" b="1" i="1" dirty="0">
                  <a:latin typeface="Proxima Nova"/>
                  <a:ea typeface="Proxima Nova"/>
                  <a:cs typeface="Proxima Nova"/>
                  <a:sym typeface="Proxima Nova"/>
                </a:rPr>
                <a:t>E</a:t>
              </a:r>
              <a:r>
                <a:rPr lang="es-ES" sz="1100" b="1" i="1" dirty="0">
                  <a:latin typeface="Proxima Nova"/>
                  <a:sym typeface="Proxima Nova"/>
                </a:rPr>
                <a:t>n el último año, ¿alguien la ha… ?</a:t>
              </a:r>
            </a:p>
          </p:txBody>
        </p:sp>
        <p:grpSp>
          <p:nvGrpSpPr>
            <p:cNvPr id="357" name="Google Shape;357;p14"/>
            <p:cNvGrpSpPr/>
            <p:nvPr/>
          </p:nvGrpSpPr>
          <p:grpSpPr>
            <a:xfrm>
              <a:off x="228600" y="6715579"/>
              <a:ext cx="6755975" cy="354000"/>
              <a:chOff x="228600" y="6715579"/>
              <a:chExt cx="6755975" cy="354000"/>
            </a:xfrm>
          </p:grpSpPr>
          <p:sp>
            <p:nvSpPr>
              <p:cNvPr id="358" name="Google Shape;358;p14"/>
              <p:cNvSpPr txBox="1"/>
              <p:nvPr/>
            </p:nvSpPr>
            <p:spPr>
              <a:xfrm>
                <a:off x="228600" y="6715579"/>
                <a:ext cx="4399500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100" b="1" dirty="0">
                    <a:latin typeface="Proxima Nova"/>
                    <a:ea typeface="Proxima Nova"/>
                    <a:cs typeface="Proxima Nova"/>
                    <a:sym typeface="Proxima Nova"/>
                  </a:rPr>
                  <a:t>   19. ¿Humillado o maltratado emocionalmente?</a:t>
                </a:r>
              </a:p>
            </p:txBody>
          </p:sp>
          <p:grpSp>
            <p:nvGrpSpPr>
              <p:cNvPr id="359" name="Google Shape;359;p14"/>
              <p:cNvGrpSpPr/>
              <p:nvPr/>
            </p:nvGrpSpPr>
            <p:grpSpPr>
              <a:xfrm>
                <a:off x="4877000" y="6715579"/>
                <a:ext cx="639600" cy="354000"/>
                <a:chOff x="4002550" y="900225"/>
                <a:chExt cx="639600" cy="354000"/>
              </a:xfrm>
            </p:grpSpPr>
            <p:sp>
              <p:nvSpPr>
                <p:cNvPr id="360" name="Google Shape;360;p14"/>
                <p:cNvSpPr txBox="1"/>
                <p:nvPr/>
              </p:nvSpPr>
              <p:spPr>
                <a:xfrm>
                  <a:off x="4145350" y="900225"/>
                  <a:ext cx="496800" cy="354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s-ES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Sí</a:t>
                  </a:r>
                </a:p>
              </p:txBody>
            </p:sp>
            <p:sp>
              <p:nvSpPr>
                <p:cNvPr id="361" name="Google Shape;361;p14"/>
                <p:cNvSpPr/>
                <p:nvPr/>
              </p:nvSpPr>
              <p:spPr>
                <a:xfrm>
                  <a:off x="4002550" y="1010175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362" name="Google Shape;362;p14"/>
              <p:cNvGrpSpPr/>
              <p:nvPr/>
            </p:nvGrpSpPr>
            <p:grpSpPr>
              <a:xfrm>
                <a:off x="6402575" y="6715579"/>
                <a:ext cx="582000" cy="354000"/>
                <a:chOff x="4632550" y="2429425"/>
                <a:chExt cx="582000" cy="354000"/>
              </a:xfrm>
            </p:grpSpPr>
            <p:sp>
              <p:nvSpPr>
                <p:cNvPr id="363" name="Google Shape;363;p14"/>
                <p:cNvSpPr txBox="1"/>
                <p:nvPr/>
              </p:nvSpPr>
              <p:spPr>
                <a:xfrm>
                  <a:off x="4775350" y="2429425"/>
                  <a:ext cx="439200" cy="354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s-ES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No</a:t>
                  </a:r>
                </a:p>
              </p:txBody>
            </p:sp>
            <p:sp>
              <p:nvSpPr>
                <p:cNvPr id="364" name="Google Shape;364;p14"/>
                <p:cNvSpPr/>
                <p:nvPr/>
              </p:nvSpPr>
              <p:spPr>
                <a:xfrm>
                  <a:off x="4632550" y="2539375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</p:grpSp>
        <p:grpSp>
          <p:nvGrpSpPr>
            <p:cNvPr id="365" name="Google Shape;365;p14"/>
            <p:cNvGrpSpPr/>
            <p:nvPr/>
          </p:nvGrpSpPr>
          <p:grpSpPr>
            <a:xfrm>
              <a:off x="228600" y="6958408"/>
              <a:ext cx="6755975" cy="354000"/>
              <a:chOff x="228600" y="6939196"/>
              <a:chExt cx="6755975" cy="354000"/>
            </a:xfrm>
          </p:grpSpPr>
          <p:sp>
            <p:nvSpPr>
              <p:cNvPr id="366" name="Google Shape;366;p14"/>
              <p:cNvSpPr txBox="1"/>
              <p:nvPr/>
            </p:nvSpPr>
            <p:spPr>
              <a:xfrm>
                <a:off x="228600" y="6939196"/>
                <a:ext cx="4399500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100" b="1" dirty="0">
                    <a:latin typeface="Proxima Nova"/>
                    <a:ea typeface="Proxima Nova"/>
                    <a:cs typeface="Proxima Nova"/>
                    <a:sym typeface="Proxima Nova"/>
                  </a:rPr>
                  <a:t>   20. ¿Atemorizado?</a:t>
                </a:r>
              </a:p>
            </p:txBody>
          </p:sp>
          <p:grpSp>
            <p:nvGrpSpPr>
              <p:cNvPr id="367" name="Google Shape;367;p14"/>
              <p:cNvGrpSpPr/>
              <p:nvPr/>
            </p:nvGrpSpPr>
            <p:grpSpPr>
              <a:xfrm>
                <a:off x="4877000" y="6939196"/>
                <a:ext cx="639600" cy="354000"/>
                <a:chOff x="4002550" y="900225"/>
                <a:chExt cx="639600" cy="354000"/>
              </a:xfrm>
            </p:grpSpPr>
            <p:sp>
              <p:nvSpPr>
                <p:cNvPr id="368" name="Google Shape;368;p14"/>
                <p:cNvSpPr txBox="1"/>
                <p:nvPr/>
              </p:nvSpPr>
              <p:spPr>
                <a:xfrm>
                  <a:off x="4145350" y="900225"/>
                  <a:ext cx="496800" cy="354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s-ES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Sí</a:t>
                  </a:r>
                </a:p>
              </p:txBody>
            </p:sp>
            <p:sp>
              <p:nvSpPr>
                <p:cNvPr id="369" name="Google Shape;369;p14"/>
                <p:cNvSpPr/>
                <p:nvPr/>
              </p:nvSpPr>
              <p:spPr>
                <a:xfrm>
                  <a:off x="4002550" y="1010175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370" name="Google Shape;370;p14"/>
              <p:cNvGrpSpPr/>
              <p:nvPr/>
            </p:nvGrpSpPr>
            <p:grpSpPr>
              <a:xfrm>
                <a:off x="6402575" y="6939196"/>
                <a:ext cx="582000" cy="354000"/>
                <a:chOff x="4632550" y="2429425"/>
                <a:chExt cx="582000" cy="354000"/>
              </a:xfrm>
            </p:grpSpPr>
            <p:sp>
              <p:nvSpPr>
                <p:cNvPr id="371" name="Google Shape;371;p14"/>
                <p:cNvSpPr txBox="1"/>
                <p:nvPr/>
              </p:nvSpPr>
              <p:spPr>
                <a:xfrm>
                  <a:off x="4775350" y="2429425"/>
                  <a:ext cx="439200" cy="354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s-ES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No</a:t>
                  </a:r>
                </a:p>
              </p:txBody>
            </p:sp>
            <p:sp>
              <p:nvSpPr>
                <p:cNvPr id="372" name="Google Shape;372;p14"/>
                <p:cNvSpPr/>
                <p:nvPr/>
              </p:nvSpPr>
              <p:spPr>
                <a:xfrm>
                  <a:off x="4632550" y="2539375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</p:grpSp>
        <p:grpSp>
          <p:nvGrpSpPr>
            <p:cNvPr id="373" name="Google Shape;373;p14"/>
            <p:cNvGrpSpPr/>
            <p:nvPr/>
          </p:nvGrpSpPr>
          <p:grpSpPr>
            <a:xfrm>
              <a:off x="228600" y="7201236"/>
              <a:ext cx="6755963" cy="354000"/>
              <a:chOff x="228600" y="7162813"/>
              <a:chExt cx="6755963" cy="354000"/>
            </a:xfrm>
          </p:grpSpPr>
          <p:sp>
            <p:nvSpPr>
              <p:cNvPr id="374" name="Google Shape;374;p14"/>
              <p:cNvSpPr txBox="1"/>
              <p:nvPr/>
            </p:nvSpPr>
            <p:spPr>
              <a:xfrm>
                <a:off x="228600" y="7162813"/>
                <a:ext cx="4893954" cy="3539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100" b="1" dirty="0">
                    <a:latin typeface="Proxima Nova"/>
                    <a:ea typeface="Proxima Nova"/>
                    <a:cs typeface="Proxima Nova"/>
                    <a:sym typeface="Proxima Nova"/>
                  </a:rPr>
                  <a:t>   21. ¿</a:t>
                </a:r>
                <a:r>
                  <a:rPr lang="es-ES" sz="1100" b="1" spc="-20" dirty="0">
                    <a:latin typeface="Proxima Nova"/>
                    <a:ea typeface="Proxima Nova"/>
                    <a:cs typeface="Proxima Nova"/>
                    <a:sym typeface="Proxima Nova"/>
                  </a:rPr>
                  <a:t>Pateado, golpeado, abofeteado o herido físicamente de otra forma?</a:t>
                </a:r>
              </a:p>
            </p:txBody>
          </p:sp>
          <p:grpSp>
            <p:nvGrpSpPr>
              <p:cNvPr id="375" name="Google Shape;375;p14"/>
              <p:cNvGrpSpPr/>
              <p:nvPr/>
            </p:nvGrpSpPr>
            <p:grpSpPr>
              <a:xfrm>
                <a:off x="4876988" y="7162813"/>
                <a:ext cx="639600" cy="354000"/>
                <a:chOff x="4002550" y="900225"/>
                <a:chExt cx="639600" cy="354000"/>
              </a:xfrm>
            </p:grpSpPr>
            <p:sp>
              <p:nvSpPr>
                <p:cNvPr id="376" name="Google Shape;376;p14"/>
                <p:cNvSpPr txBox="1"/>
                <p:nvPr/>
              </p:nvSpPr>
              <p:spPr>
                <a:xfrm>
                  <a:off x="4145350" y="900225"/>
                  <a:ext cx="496800" cy="354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s-ES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Sí</a:t>
                  </a:r>
                </a:p>
              </p:txBody>
            </p:sp>
            <p:sp>
              <p:nvSpPr>
                <p:cNvPr id="377" name="Google Shape;377;p14"/>
                <p:cNvSpPr/>
                <p:nvPr/>
              </p:nvSpPr>
              <p:spPr>
                <a:xfrm>
                  <a:off x="4002550" y="1010175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378" name="Google Shape;378;p14"/>
              <p:cNvGrpSpPr/>
              <p:nvPr/>
            </p:nvGrpSpPr>
            <p:grpSpPr>
              <a:xfrm>
                <a:off x="6402563" y="7162813"/>
                <a:ext cx="582000" cy="354000"/>
                <a:chOff x="3855450" y="2429425"/>
                <a:chExt cx="582000" cy="354000"/>
              </a:xfrm>
            </p:grpSpPr>
            <p:sp>
              <p:nvSpPr>
                <p:cNvPr id="379" name="Google Shape;379;p14"/>
                <p:cNvSpPr txBox="1"/>
                <p:nvPr/>
              </p:nvSpPr>
              <p:spPr>
                <a:xfrm>
                  <a:off x="3998250" y="2429425"/>
                  <a:ext cx="439200" cy="354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s-ES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No</a:t>
                  </a:r>
                </a:p>
              </p:txBody>
            </p:sp>
            <p:sp>
              <p:nvSpPr>
                <p:cNvPr id="380" name="Google Shape;380;p14"/>
                <p:cNvSpPr/>
                <p:nvPr/>
              </p:nvSpPr>
              <p:spPr>
                <a:xfrm>
                  <a:off x="3855450" y="2539375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</p:grpSp>
        <p:grpSp>
          <p:nvGrpSpPr>
            <p:cNvPr id="381" name="Google Shape;381;p14"/>
            <p:cNvGrpSpPr/>
            <p:nvPr/>
          </p:nvGrpSpPr>
          <p:grpSpPr>
            <a:xfrm>
              <a:off x="228599" y="7444065"/>
              <a:ext cx="6755976" cy="463663"/>
              <a:chOff x="228599" y="7369650"/>
              <a:chExt cx="6755976" cy="463663"/>
            </a:xfrm>
          </p:grpSpPr>
          <p:sp>
            <p:nvSpPr>
              <p:cNvPr id="382" name="Google Shape;382;p14"/>
              <p:cNvSpPr txBox="1"/>
              <p:nvPr/>
            </p:nvSpPr>
            <p:spPr>
              <a:xfrm>
                <a:off x="228599" y="7369650"/>
                <a:ext cx="4981971" cy="3539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100" b="1" dirty="0">
                    <a:latin typeface="Proxima Nova"/>
                    <a:ea typeface="Proxima Nova"/>
                    <a:cs typeface="Proxima Nova"/>
                    <a:sym typeface="Proxima Nova"/>
                  </a:rPr>
                  <a:t>   22. </a:t>
                </a:r>
                <a:r>
                  <a:rPr lang="es-ES" sz="1100" b="1" spc="-20" dirty="0">
                    <a:latin typeface="Proxima Nova"/>
                    <a:ea typeface="Proxima Nova"/>
                    <a:cs typeface="Proxima Nova"/>
                    <a:sym typeface="Proxima Nova"/>
                  </a:rPr>
                  <a:t>¿Violado u obligado a cualquier tipo de actividad sexual no deseaba?</a:t>
                </a:r>
              </a:p>
            </p:txBody>
          </p:sp>
          <p:grpSp>
            <p:nvGrpSpPr>
              <p:cNvPr id="383" name="Google Shape;383;p14"/>
              <p:cNvGrpSpPr/>
              <p:nvPr/>
            </p:nvGrpSpPr>
            <p:grpSpPr>
              <a:xfrm>
                <a:off x="4876988" y="7479313"/>
                <a:ext cx="639600" cy="354000"/>
                <a:chOff x="4002538" y="1009888"/>
                <a:chExt cx="639600" cy="354000"/>
              </a:xfrm>
            </p:grpSpPr>
            <p:sp>
              <p:nvSpPr>
                <p:cNvPr id="384" name="Google Shape;384;p14"/>
                <p:cNvSpPr txBox="1"/>
                <p:nvPr/>
              </p:nvSpPr>
              <p:spPr>
                <a:xfrm>
                  <a:off x="4145338" y="1009888"/>
                  <a:ext cx="496800" cy="354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s-ES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Sí</a:t>
                  </a:r>
                </a:p>
              </p:txBody>
            </p:sp>
            <p:sp>
              <p:nvSpPr>
                <p:cNvPr id="385" name="Google Shape;385;p14"/>
                <p:cNvSpPr/>
                <p:nvPr/>
              </p:nvSpPr>
              <p:spPr>
                <a:xfrm>
                  <a:off x="4002538" y="1119838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386" name="Google Shape;386;p14"/>
              <p:cNvGrpSpPr/>
              <p:nvPr/>
            </p:nvGrpSpPr>
            <p:grpSpPr>
              <a:xfrm>
                <a:off x="6402575" y="7479313"/>
                <a:ext cx="582000" cy="354000"/>
                <a:chOff x="3855450" y="2539088"/>
                <a:chExt cx="582000" cy="354000"/>
              </a:xfrm>
            </p:grpSpPr>
            <p:sp>
              <p:nvSpPr>
                <p:cNvPr id="387" name="Google Shape;387;p14"/>
                <p:cNvSpPr txBox="1"/>
                <p:nvPr/>
              </p:nvSpPr>
              <p:spPr>
                <a:xfrm>
                  <a:off x="3998250" y="2539088"/>
                  <a:ext cx="439200" cy="354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s-ES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No</a:t>
                  </a:r>
                </a:p>
              </p:txBody>
            </p:sp>
            <p:sp>
              <p:nvSpPr>
                <p:cNvPr id="388" name="Google Shape;388;p14"/>
                <p:cNvSpPr/>
                <p:nvPr/>
              </p:nvSpPr>
              <p:spPr>
                <a:xfrm>
                  <a:off x="3855450" y="2649038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</p:grpSp>
        <p:grpSp>
          <p:nvGrpSpPr>
            <p:cNvPr id="389" name="Google Shape;389;p14"/>
            <p:cNvGrpSpPr/>
            <p:nvPr/>
          </p:nvGrpSpPr>
          <p:grpSpPr>
            <a:xfrm>
              <a:off x="228600" y="7856093"/>
              <a:ext cx="6755975" cy="861744"/>
              <a:chOff x="228600" y="7816892"/>
              <a:chExt cx="6755975" cy="861744"/>
            </a:xfrm>
          </p:grpSpPr>
          <p:sp>
            <p:nvSpPr>
              <p:cNvPr id="390" name="Google Shape;390;p14"/>
              <p:cNvSpPr txBox="1"/>
              <p:nvPr/>
            </p:nvSpPr>
            <p:spPr>
              <a:xfrm>
                <a:off x="228600" y="7816892"/>
                <a:ext cx="4399500" cy="8617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100" b="1" dirty="0">
                    <a:latin typeface="Proxima Nova"/>
                    <a:ea typeface="Proxima Nova"/>
                    <a:cs typeface="Proxima Nova"/>
                    <a:sym typeface="Proxima Nova"/>
                  </a:rPr>
                  <a:t>   23. ¿Le ha dicho que no use anticonceptivos (como la píldora, la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401638" algn="l"/>
                  </a:tabLst>
                </a:pPr>
                <a:r>
                  <a:rPr lang="es-ES" sz="1100" b="1" dirty="0">
                    <a:latin typeface="Proxima Nova"/>
                    <a:ea typeface="Proxima Nova"/>
                    <a:cs typeface="Proxima Nova"/>
                    <a:sym typeface="Proxima Nova"/>
                  </a:rPr>
                  <a:t> 	inyección o el anillo) o se los quitó o le impidió ir a una 	clínica a conseguirlos? 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s-ES" sz="1100" b="1" dirty="0"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  <p:grpSp>
            <p:nvGrpSpPr>
              <p:cNvPr id="391" name="Google Shape;391;p14"/>
              <p:cNvGrpSpPr/>
              <p:nvPr/>
            </p:nvGrpSpPr>
            <p:grpSpPr>
              <a:xfrm>
                <a:off x="4877000" y="7986242"/>
                <a:ext cx="639600" cy="354000"/>
                <a:chOff x="4002550" y="609500"/>
                <a:chExt cx="639600" cy="354000"/>
              </a:xfrm>
            </p:grpSpPr>
            <p:sp>
              <p:nvSpPr>
                <p:cNvPr id="392" name="Google Shape;392;p14"/>
                <p:cNvSpPr txBox="1"/>
                <p:nvPr/>
              </p:nvSpPr>
              <p:spPr>
                <a:xfrm>
                  <a:off x="4145350" y="609500"/>
                  <a:ext cx="496800" cy="354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s-ES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Sí</a:t>
                  </a:r>
                </a:p>
              </p:txBody>
            </p:sp>
            <p:sp>
              <p:nvSpPr>
                <p:cNvPr id="393" name="Google Shape;393;p14"/>
                <p:cNvSpPr/>
                <p:nvPr/>
              </p:nvSpPr>
              <p:spPr>
                <a:xfrm>
                  <a:off x="4002550" y="719450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394" name="Google Shape;394;p14"/>
              <p:cNvGrpSpPr/>
              <p:nvPr/>
            </p:nvGrpSpPr>
            <p:grpSpPr>
              <a:xfrm>
                <a:off x="6402575" y="7986242"/>
                <a:ext cx="582000" cy="354000"/>
                <a:chOff x="3855450" y="2138700"/>
                <a:chExt cx="582000" cy="354000"/>
              </a:xfrm>
            </p:grpSpPr>
            <p:sp>
              <p:nvSpPr>
                <p:cNvPr id="395" name="Google Shape;395;p14"/>
                <p:cNvSpPr txBox="1"/>
                <p:nvPr/>
              </p:nvSpPr>
              <p:spPr>
                <a:xfrm>
                  <a:off x="3998250" y="2138700"/>
                  <a:ext cx="439200" cy="354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s-ES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No</a:t>
                  </a:r>
                </a:p>
              </p:txBody>
            </p:sp>
            <p:sp>
              <p:nvSpPr>
                <p:cNvPr id="396" name="Google Shape;396;p14"/>
                <p:cNvSpPr/>
                <p:nvPr/>
              </p:nvSpPr>
              <p:spPr>
                <a:xfrm>
                  <a:off x="3855450" y="2248650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</p:grpSp>
        <p:grpSp>
          <p:nvGrpSpPr>
            <p:cNvPr id="397" name="Google Shape;397;p14"/>
            <p:cNvGrpSpPr/>
            <p:nvPr/>
          </p:nvGrpSpPr>
          <p:grpSpPr>
            <a:xfrm>
              <a:off x="228600" y="9019150"/>
              <a:ext cx="6755963" cy="523200"/>
              <a:chOff x="228600" y="9312750"/>
              <a:chExt cx="6755963" cy="523200"/>
            </a:xfrm>
          </p:grpSpPr>
          <p:sp>
            <p:nvSpPr>
              <p:cNvPr id="398" name="Google Shape;398;p14"/>
              <p:cNvSpPr txBox="1"/>
              <p:nvPr/>
            </p:nvSpPr>
            <p:spPr>
              <a:xfrm>
                <a:off x="228600" y="9312750"/>
                <a:ext cx="4399500" cy="523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100" b="1" dirty="0">
                    <a:latin typeface="Proxima Nova"/>
                    <a:ea typeface="Proxima Nova"/>
                    <a:cs typeface="Proxima Nova"/>
                    <a:sym typeface="Proxima Nova"/>
                  </a:rPr>
                  <a:t>   25. ¿Alguien la forzó o hizo usar un anticonceptivo cuando usted 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342900" algn="l"/>
                  </a:tabLst>
                </a:pPr>
                <a:r>
                  <a:rPr lang="es-ES" sz="1100" b="1" dirty="0">
                    <a:latin typeface="Proxima Nova"/>
                    <a:ea typeface="Proxima Nova"/>
                    <a:cs typeface="Proxima Nova"/>
                  </a:rPr>
                  <a:t>	</a:t>
                </a:r>
                <a:r>
                  <a:rPr lang="es-ES" sz="1100" b="1" dirty="0">
                    <a:latin typeface="Proxima Nova"/>
                    <a:ea typeface="Proxima Nova"/>
                    <a:cs typeface="Proxima Nova"/>
                    <a:sym typeface="Proxima Nova"/>
                  </a:rPr>
                  <a:t>no quería o cuando no quería usar ese método específico?</a:t>
                </a:r>
              </a:p>
            </p:txBody>
          </p:sp>
          <p:grpSp>
            <p:nvGrpSpPr>
              <p:cNvPr id="399" name="Google Shape;399;p14"/>
              <p:cNvGrpSpPr/>
              <p:nvPr/>
            </p:nvGrpSpPr>
            <p:grpSpPr>
              <a:xfrm>
                <a:off x="4876988" y="9397350"/>
                <a:ext cx="639600" cy="354000"/>
                <a:chOff x="3988150" y="1208450"/>
                <a:chExt cx="639600" cy="354000"/>
              </a:xfrm>
            </p:grpSpPr>
            <p:sp>
              <p:nvSpPr>
                <p:cNvPr id="400" name="Google Shape;400;p14"/>
                <p:cNvSpPr txBox="1"/>
                <p:nvPr/>
              </p:nvSpPr>
              <p:spPr>
                <a:xfrm>
                  <a:off x="4130950" y="1208450"/>
                  <a:ext cx="496800" cy="354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s-ES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Sí</a:t>
                  </a:r>
                </a:p>
              </p:txBody>
            </p:sp>
            <p:sp>
              <p:nvSpPr>
                <p:cNvPr id="401" name="Google Shape;401;p14"/>
                <p:cNvSpPr/>
                <p:nvPr/>
              </p:nvSpPr>
              <p:spPr>
                <a:xfrm>
                  <a:off x="3988150" y="1318400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402" name="Google Shape;402;p14"/>
              <p:cNvGrpSpPr/>
              <p:nvPr/>
            </p:nvGrpSpPr>
            <p:grpSpPr>
              <a:xfrm>
                <a:off x="6402563" y="9397350"/>
                <a:ext cx="582000" cy="354000"/>
                <a:chOff x="3841050" y="2737650"/>
                <a:chExt cx="582000" cy="354000"/>
              </a:xfrm>
            </p:grpSpPr>
            <p:sp>
              <p:nvSpPr>
                <p:cNvPr id="403" name="Google Shape;403;p14"/>
                <p:cNvSpPr txBox="1"/>
                <p:nvPr/>
              </p:nvSpPr>
              <p:spPr>
                <a:xfrm>
                  <a:off x="3983850" y="2737650"/>
                  <a:ext cx="439200" cy="354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s-ES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No</a:t>
                  </a:r>
                </a:p>
              </p:txBody>
            </p:sp>
            <p:sp>
              <p:nvSpPr>
                <p:cNvPr id="404" name="Google Shape;404;p14"/>
                <p:cNvSpPr/>
                <p:nvPr/>
              </p:nvSpPr>
              <p:spPr>
                <a:xfrm>
                  <a:off x="3841050" y="2847600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</p:grpSp>
        <p:grpSp>
          <p:nvGrpSpPr>
            <p:cNvPr id="405" name="Google Shape;405;p14"/>
            <p:cNvGrpSpPr/>
            <p:nvPr/>
          </p:nvGrpSpPr>
          <p:grpSpPr>
            <a:xfrm>
              <a:off x="228600" y="8425497"/>
              <a:ext cx="6758888" cy="692700"/>
              <a:chOff x="228600" y="8324079"/>
              <a:chExt cx="6758888" cy="692700"/>
            </a:xfrm>
          </p:grpSpPr>
          <p:sp>
            <p:nvSpPr>
              <p:cNvPr id="406" name="Google Shape;406;p14"/>
              <p:cNvSpPr txBox="1"/>
              <p:nvPr/>
            </p:nvSpPr>
            <p:spPr>
              <a:xfrm>
                <a:off x="228600" y="8324079"/>
                <a:ext cx="4399500" cy="692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100" b="1" dirty="0">
                    <a:latin typeface="Proxima Nova"/>
                    <a:ea typeface="Proxima Nova"/>
                    <a:cs typeface="Proxima Nova"/>
                    <a:sym typeface="Proxima Nova"/>
                  </a:rPr>
                  <a:t>   24. ¿Alguien la obligó a tener relaciones sexuales sin condón 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342900" algn="l"/>
                  </a:tabLst>
                </a:pPr>
                <a:r>
                  <a:rPr lang="es-ES" sz="1100" b="1" dirty="0">
                    <a:latin typeface="Proxima Nova"/>
                    <a:ea typeface="Proxima Nova"/>
                    <a:cs typeface="Proxima Nova"/>
                  </a:rPr>
                  <a:t>	</a:t>
                </a:r>
                <a:r>
                  <a:rPr lang="es-ES" sz="1100" b="1" dirty="0">
                    <a:latin typeface="Proxima Nova"/>
                    <a:ea typeface="Proxima Nova"/>
                    <a:cs typeface="Proxima Nova"/>
                    <a:sym typeface="Proxima Nova"/>
                  </a:rPr>
                  <a:t>(por ejemplo, se quitó el condón o lo dañó durante las 	relaciones sexuales)?</a:t>
                </a:r>
              </a:p>
            </p:txBody>
          </p:sp>
          <p:grpSp>
            <p:nvGrpSpPr>
              <p:cNvPr id="407" name="Google Shape;407;p14"/>
              <p:cNvGrpSpPr/>
              <p:nvPr/>
            </p:nvGrpSpPr>
            <p:grpSpPr>
              <a:xfrm>
                <a:off x="4879900" y="8470292"/>
                <a:ext cx="639600" cy="354000"/>
                <a:chOff x="3988150" y="968567"/>
                <a:chExt cx="639600" cy="354000"/>
              </a:xfrm>
            </p:grpSpPr>
            <p:sp>
              <p:nvSpPr>
                <p:cNvPr id="408" name="Google Shape;408;p14"/>
                <p:cNvSpPr txBox="1"/>
                <p:nvPr/>
              </p:nvSpPr>
              <p:spPr>
                <a:xfrm>
                  <a:off x="4130950" y="968567"/>
                  <a:ext cx="496800" cy="354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s-ES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Sí</a:t>
                  </a:r>
                </a:p>
              </p:txBody>
            </p:sp>
            <p:sp>
              <p:nvSpPr>
                <p:cNvPr id="409" name="Google Shape;409;p14"/>
                <p:cNvSpPr/>
                <p:nvPr/>
              </p:nvSpPr>
              <p:spPr>
                <a:xfrm>
                  <a:off x="3988150" y="1078517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  <p:grpSp>
            <p:nvGrpSpPr>
              <p:cNvPr id="410" name="Google Shape;410;p14"/>
              <p:cNvGrpSpPr/>
              <p:nvPr/>
            </p:nvGrpSpPr>
            <p:grpSpPr>
              <a:xfrm>
                <a:off x="6405488" y="8470292"/>
                <a:ext cx="582000" cy="354000"/>
                <a:chOff x="3855450" y="2358900"/>
                <a:chExt cx="582000" cy="354000"/>
              </a:xfrm>
            </p:grpSpPr>
            <p:sp>
              <p:nvSpPr>
                <p:cNvPr id="411" name="Google Shape;411;p14"/>
                <p:cNvSpPr txBox="1"/>
                <p:nvPr/>
              </p:nvSpPr>
              <p:spPr>
                <a:xfrm>
                  <a:off x="3998250" y="2358900"/>
                  <a:ext cx="439200" cy="354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s-ES" sz="1100">
                      <a:latin typeface="Proxima Nova"/>
                      <a:ea typeface="Proxima Nova"/>
                      <a:cs typeface="Proxima Nova"/>
                      <a:sym typeface="Proxima Nova"/>
                    </a:rPr>
                    <a:t>No</a:t>
                  </a:r>
                </a:p>
              </p:txBody>
            </p:sp>
            <p:sp>
              <p:nvSpPr>
                <p:cNvPr id="412" name="Google Shape;412;p14"/>
                <p:cNvSpPr/>
                <p:nvPr/>
              </p:nvSpPr>
              <p:spPr>
                <a:xfrm>
                  <a:off x="3855450" y="2468850"/>
                  <a:ext cx="142800" cy="134100"/>
                </a:xfrm>
                <a:prstGeom prst="rect">
                  <a:avLst/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>
                    <a:latin typeface="Proxima Nova"/>
                    <a:ea typeface="Proxima Nova"/>
                    <a:cs typeface="Proxima Nova"/>
                    <a:sym typeface="Proxima Nova"/>
                  </a:endParaRPr>
                </a:p>
              </p:txBody>
            </p:sp>
          </p:grpSp>
        </p:grpSp>
      </p:grpSp>
      <p:sp>
        <p:nvSpPr>
          <p:cNvPr id="413" name="Google Shape;413;p14"/>
          <p:cNvSpPr txBox="1"/>
          <p:nvPr/>
        </p:nvSpPr>
        <p:spPr>
          <a:xfrm>
            <a:off x="232575" y="3193235"/>
            <a:ext cx="60480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b="1" i="1">
                <a:latin typeface="Proxima Nova"/>
                <a:ea typeface="Proxima Nova"/>
                <a:cs typeface="Proxima Nova"/>
                <a:sym typeface="Proxima Nova"/>
              </a:rPr>
              <a:t>En las últimas 2 semanas, ¿qué tan a menudo se sintió así?</a:t>
            </a:r>
          </a:p>
        </p:txBody>
      </p:sp>
      <p:grpSp>
        <p:nvGrpSpPr>
          <p:cNvPr id="414" name="Google Shape;414;p14"/>
          <p:cNvGrpSpPr/>
          <p:nvPr/>
        </p:nvGrpSpPr>
        <p:grpSpPr>
          <a:xfrm>
            <a:off x="235502" y="3433400"/>
            <a:ext cx="7358419" cy="729148"/>
            <a:chOff x="235502" y="3140965"/>
            <a:chExt cx="7358419" cy="729148"/>
          </a:xfrm>
        </p:grpSpPr>
        <p:sp>
          <p:nvSpPr>
            <p:cNvPr id="415" name="Google Shape;415;p14"/>
            <p:cNvSpPr txBox="1"/>
            <p:nvPr/>
          </p:nvSpPr>
          <p:spPr>
            <a:xfrm>
              <a:off x="235502" y="3140965"/>
              <a:ext cx="3393600" cy="35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100" b="1">
                  <a:latin typeface="Proxima Nova"/>
                  <a:ea typeface="Proxima Nova"/>
                  <a:cs typeface="Proxima Nova"/>
                  <a:sym typeface="Proxima Nova"/>
                </a:rPr>
                <a:t> 14. Poco interés o placer en hacer cosas</a:t>
              </a:r>
            </a:p>
          </p:txBody>
        </p:sp>
        <p:grpSp>
          <p:nvGrpSpPr>
            <p:cNvPr id="416" name="Google Shape;416;p14"/>
            <p:cNvGrpSpPr/>
            <p:nvPr/>
          </p:nvGrpSpPr>
          <p:grpSpPr>
            <a:xfrm>
              <a:off x="356700" y="3346913"/>
              <a:ext cx="1773600" cy="369300"/>
              <a:chOff x="299025" y="4446150"/>
              <a:chExt cx="1773600" cy="369300"/>
            </a:xfrm>
          </p:grpSpPr>
          <p:sp>
            <p:nvSpPr>
              <p:cNvPr id="417" name="Google Shape;417;p14"/>
              <p:cNvSpPr txBox="1"/>
              <p:nvPr/>
            </p:nvSpPr>
            <p:spPr>
              <a:xfrm>
                <a:off x="441825" y="4446150"/>
                <a:ext cx="1630800" cy="369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100">
                    <a:latin typeface="Proxima Nova"/>
                    <a:ea typeface="Proxima Nova"/>
                    <a:cs typeface="Proxima Nova"/>
                    <a:sym typeface="Proxima Nova"/>
                  </a:rPr>
                  <a:t>Nunca</a:t>
                </a:r>
              </a:p>
            </p:txBody>
          </p:sp>
          <p:sp>
            <p:nvSpPr>
              <p:cNvPr id="418" name="Google Shape;418;p14"/>
              <p:cNvSpPr/>
              <p:nvPr/>
            </p:nvSpPr>
            <p:spPr>
              <a:xfrm>
                <a:off x="299025" y="4563750"/>
                <a:ext cx="142800" cy="134100"/>
              </a:xfrm>
              <a:prstGeom prst="rect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grpSp>
          <p:nvGrpSpPr>
            <p:cNvPr id="419" name="Google Shape;419;p14"/>
            <p:cNvGrpSpPr/>
            <p:nvPr/>
          </p:nvGrpSpPr>
          <p:grpSpPr>
            <a:xfrm>
              <a:off x="4101809" y="3346913"/>
              <a:ext cx="2082008" cy="354000"/>
              <a:chOff x="3858800" y="2162275"/>
              <a:chExt cx="2082008" cy="354000"/>
            </a:xfrm>
          </p:grpSpPr>
          <p:sp>
            <p:nvSpPr>
              <p:cNvPr id="420" name="Google Shape;420;p14"/>
              <p:cNvSpPr txBox="1"/>
              <p:nvPr/>
            </p:nvSpPr>
            <p:spPr>
              <a:xfrm>
                <a:off x="4001608" y="2162275"/>
                <a:ext cx="1939200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100">
                    <a:latin typeface="Proxima Nova"/>
                    <a:ea typeface="Proxima Nova"/>
                    <a:cs typeface="Proxima Nova"/>
                    <a:sym typeface="Proxima Nova"/>
                  </a:rPr>
                  <a:t>Más de la mitad de los días</a:t>
                </a:r>
              </a:p>
            </p:txBody>
          </p:sp>
          <p:sp>
            <p:nvSpPr>
              <p:cNvPr id="421" name="Google Shape;421;p14"/>
              <p:cNvSpPr/>
              <p:nvPr/>
            </p:nvSpPr>
            <p:spPr>
              <a:xfrm>
                <a:off x="3858800" y="2272225"/>
                <a:ext cx="142800" cy="134100"/>
              </a:xfrm>
              <a:prstGeom prst="rect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grpSp>
          <p:nvGrpSpPr>
            <p:cNvPr id="422" name="Google Shape;422;p14"/>
            <p:cNvGrpSpPr/>
            <p:nvPr/>
          </p:nvGrpSpPr>
          <p:grpSpPr>
            <a:xfrm>
              <a:off x="6403175" y="3346913"/>
              <a:ext cx="1190746" cy="523200"/>
              <a:chOff x="4338025" y="2162275"/>
              <a:chExt cx="1190746" cy="523200"/>
            </a:xfrm>
          </p:grpSpPr>
          <p:sp>
            <p:nvSpPr>
              <p:cNvPr id="423" name="Google Shape;423;p14"/>
              <p:cNvSpPr txBox="1"/>
              <p:nvPr/>
            </p:nvSpPr>
            <p:spPr>
              <a:xfrm>
                <a:off x="4480825" y="2162275"/>
                <a:ext cx="1047946" cy="523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100" dirty="0">
                    <a:latin typeface="Proxima Nova"/>
                    <a:ea typeface="Proxima Nova"/>
                    <a:cs typeface="Proxima Nova"/>
                    <a:sym typeface="Proxima Nova"/>
                  </a:rPr>
                  <a:t>Casi todos los días</a:t>
                </a:r>
              </a:p>
            </p:txBody>
          </p:sp>
          <p:sp>
            <p:nvSpPr>
              <p:cNvPr id="424" name="Google Shape;424;p14"/>
              <p:cNvSpPr/>
              <p:nvPr/>
            </p:nvSpPr>
            <p:spPr>
              <a:xfrm>
                <a:off x="4338025" y="2272225"/>
                <a:ext cx="142800" cy="134100"/>
              </a:xfrm>
              <a:prstGeom prst="rect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grpSp>
          <p:nvGrpSpPr>
            <p:cNvPr id="425" name="Google Shape;425;p14"/>
            <p:cNvGrpSpPr/>
            <p:nvPr/>
          </p:nvGrpSpPr>
          <p:grpSpPr>
            <a:xfrm>
              <a:off x="2342957" y="3346913"/>
              <a:ext cx="1546194" cy="354000"/>
              <a:chOff x="3855450" y="1840075"/>
              <a:chExt cx="1546194" cy="354000"/>
            </a:xfrm>
          </p:grpSpPr>
          <p:sp>
            <p:nvSpPr>
              <p:cNvPr id="426" name="Google Shape;426;p14"/>
              <p:cNvSpPr txBox="1"/>
              <p:nvPr/>
            </p:nvSpPr>
            <p:spPr>
              <a:xfrm>
                <a:off x="3998244" y="1840075"/>
                <a:ext cx="1403400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100">
                    <a:latin typeface="Proxima Nova"/>
                    <a:ea typeface="Proxima Nova"/>
                    <a:cs typeface="Proxima Nova"/>
                    <a:sym typeface="Proxima Nova"/>
                  </a:rPr>
                  <a:t>Varios días</a:t>
                </a:r>
              </a:p>
            </p:txBody>
          </p:sp>
          <p:sp>
            <p:nvSpPr>
              <p:cNvPr id="427" name="Google Shape;427;p14"/>
              <p:cNvSpPr/>
              <p:nvPr/>
            </p:nvSpPr>
            <p:spPr>
              <a:xfrm>
                <a:off x="3855450" y="1950025"/>
                <a:ext cx="142800" cy="134100"/>
              </a:xfrm>
              <a:prstGeom prst="rect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</p:grpSp>
      <p:grpSp>
        <p:nvGrpSpPr>
          <p:cNvPr id="428" name="Google Shape;428;p14"/>
          <p:cNvGrpSpPr/>
          <p:nvPr/>
        </p:nvGrpSpPr>
        <p:grpSpPr>
          <a:xfrm>
            <a:off x="237749" y="3980835"/>
            <a:ext cx="7424988" cy="734938"/>
            <a:chOff x="235487" y="3634300"/>
            <a:chExt cx="7424988" cy="734938"/>
          </a:xfrm>
        </p:grpSpPr>
        <p:sp>
          <p:nvSpPr>
            <p:cNvPr id="429" name="Google Shape;429;p14"/>
            <p:cNvSpPr txBox="1"/>
            <p:nvPr/>
          </p:nvSpPr>
          <p:spPr>
            <a:xfrm>
              <a:off x="235487" y="3634300"/>
              <a:ext cx="3992051" cy="35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100" b="1" dirty="0">
                  <a:latin typeface="Proxima Nova"/>
                  <a:ea typeface="Proxima Nova"/>
                  <a:cs typeface="Proxima Nova"/>
                  <a:sym typeface="Proxima Nova"/>
                </a:rPr>
                <a:t> 15. Tristeza, depresión o falta de esperanza</a:t>
              </a:r>
            </a:p>
          </p:txBody>
        </p:sp>
        <p:grpSp>
          <p:nvGrpSpPr>
            <p:cNvPr id="430" name="Google Shape;430;p14"/>
            <p:cNvGrpSpPr/>
            <p:nvPr/>
          </p:nvGrpSpPr>
          <p:grpSpPr>
            <a:xfrm>
              <a:off x="356700" y="3846038"/>
              <a:ext cx="1773600" cy="369300"/>
              <a:chOff x="299025" y="4446150"/>
              <a:chExt cx="1773600" cy="369300"/>
            </a:xfrm>
          </p:grpSpPr>
          <p:sp>
            <p:nvSpPr>
              <p:cNvPr id="431" name="Google Shape;431;p14"/>
              <p:cNvSpPr txBox="1"/>
              <p:nvPr/>
            </p:nvSpPr>
            <p:spPr>
              <a:xfrm>
                <a:off x="441825" y="4446150"/>
                <a:ext cx="1630800" cy="369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100">
                    <a:latin typeface="Proxima Nova"/>
                    <a:ea typeface="Proxima Nova"/>
                    <a:cs typeface="Proxima Nova"/>
                    <a:sym typeface="Proxima Nova"/>
                  </a:rPr>
                  <a:t>Nunca</a:t>
                </a:r>
              </a:p>
            </p:txBody>
          </p:sp>
          <p:sp>
            <p:nvSpPr>
              <p:cNvPr id="432" name="Google Shape;432;p14"/>
              <p:cNvSpPr/>
              <p:nvPr/>
            </p:nvSpPr>
            <p:spPr>
              <a:xfrm>
                <a:off x="299025" y="4563750"/>
                <a:ext cx="142800" cy="134100"/>
              </a:xfrm>
              <a:prstGeom prst="rect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grpSp>
          <p:nvGrpSpPr>
            <p:cNvPr id="433" name="Google Shape;433;p14"/>
            <p:cNvGrpSpPr/>
            <p:nvPr/>
          </p:nvGrpSpPr>
          <p:grpSpPr>
            <a:xfrm>
              <a:off x="4101809" y="3846038"/>
              <a:ext cx="2082008" cy="354000"/>
              <a:chOff x="3858800" y="2162275"/>
              <a:chExt cx="2082008" cy="354000"/>
            </a:xfrm>
          </p:grpSpPr>
          <p:sp>
            <p:nvSpPr>
              <p:cNvPr id="434" name="Google Shape;434;p14"/>
              <p:cNvSpPr txBox="1"/>
              <p:nvPr/>
            </p:nvSpPr>
            <p:spPr>
              <a:xfrm>
                <a:off x="4001608" y="2162275"/>
                <a:ext cx="1939200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100">
                    <a:latin typeface="Proxima Nova"/>
                    <a:ea typeface="Proxima Nova"/>
                    <a:cs typeface="Proxima Nova"/>
                    <a:sym typeface="Proxima Nova"/>
                  </a:rPr>
                  <a:t>Más de la mitad de los días</a:t>
                </a:r>
              </a:p>
            </p:txBody>
          </p:sp>
          <p:sp>
            <p:nvSpPr>
              <p:cNvPr id="435" name="Google Shape;435;p14"/>
              <p:cNvSpPr/>
              <p:nvPr/>
            </p:nvSpPr>
            <p:spPr>
              <a:xfrm>
                <a:off x="3858800" y="2272225"/>
                <a:ext cx="142800" cy="134100"/>
              </a:xfrm>
              <a:prstGeom prst="rect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grpSp>
          <p:nvGrpSpPr>
            <p:cNvPr id="436" name="Google Shape;436;p14"/>
            <p:cNvGrpSpPr/>
            <p:nvPr/>
          </p:nvGrpSpPr>
          <p:grpSpPr>
            <a:xfrm>
              <a:off x="6403175" y="3846038"/>
              <a:ext cx="1257300" cy="523200"/>
              <a:chOff x="4338025" y="2162275"/>
              <a:chExt cx="1257300" cy="523200"/>
            </a:xfrm>
          </p:grpSpPr>
          <p:sp>
            <p:nvSpPr>
              <p:cNvPr id="437" name="Google Shape;437;p14"/>
              <p:cNvSpPr txBox="1"/>
              <p:nvPr/>
            </p:nvSpPr>
            <p:spPr>
              <a:xfrm>
                <a:off x="4480825" y="2162275"/>
                <a:ext cx="1114500" cy="523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100" dirty="0">
                    <a:latin typeface="Proxima Nova"/>
                    <a:ea typeface="Proxima Nova"/>
                    <a:cs typeface="Proxima Nova"/>
                    <a:sym typeface="Proxima Nova"/>
                  </a:rPr>
                  <a:t>Casi todos los días</a:t>
                </a:r>
              </a:p>
            </p:txBody>
          </p:sp>
          <p:sp>
            <p:nvSpPr>
              <p:cNvPr id="438" name="Google Shape;438;p14"/>
              <p:cNvSpPr/>
              <p:nvPr/>
            </p:nvSpPr>
            <p:spPr>
              <a:xfrm>
                <a:off x="4338025" y="2272225"/>
                <a:ext cx="142800" cy="134100"/>
              </a:xfrm>
              <a:prstGeom prst="rect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  <p:grpSp>
          <p:nvGrpSpPr>
            <p:cNvPr id="439" name="Google Shape;439;p14"/>
            <p:cNvGrpSpPr/>
            <p:nvPr/>
          </p:nvGrpSpPr>
          <p:grpSpPr>
            <a:xfrm>
              <a:off x="2342957" y="3846038"/>
              <a:ext cx="1546194" cy="354000"/>
              <a:chOff x="3855450" y="1840075"/>
              <a:chExt cx="1546194" cy="354000"/>
            </a:xfrm>
          </p:grpSpPr>
          <p:sp>
            <p:nvSpPr>
              <p:cNvPr id="440" name="Google Shape;440;p14"/>
              <p:cNvSpPr txBox="1"/>
              <p:nvPr/>
            </p:nvSpPr>
            <p:spPr>
              <a:xfrm>
                <a:off x="3998244" y="1840075"/>
                <a:ext cx="1403400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100">
                    <a:latin typeface="Proxima Nova"/>
                    <a:ea typeface="Proxima Nova"/>
                    <a:cs typeface="Proxima Nova"/>
                    <a:sym typeface="Proxima Nova"/>
                  </a:rPr>
                  <a:t>Varios días</a:t>
                </a:r>
              </a:p>
            </p:txBody>
          </p:sp>
          <p:sp>
            <p:nvSpPr>
              <p:cNvPr id="441" name="Google Shape;441;p14"/>
              <p:cNvSpPr/>
              <p:nvPr/>
            </p:nvSpPr>
            <p:spPr>
              <a:xfrm>
                <a:off x="3855450" y="1950025"/>
                <a:ext cx="142800" cy="134100"/>
              </a:xfrm>
              <a:prstGeom prst="rect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>
                  <a:latin typeface="Proxima Nova"/>
                  <a:ea typeface="Proxima Nova"/>
                  <a:cs typeface="Proxima Nova"/>
                  <a:sym typeface="Proxima Nova"/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896</Words>
  <Application>Microsoft Office PowerPoint</Application>
  <PresentationFormat>Custom</PresentationFormat>
  <Paragraphs>153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Proxima Nova</vt:lpstr>
      <vt:lpstr>Arial</vt:lpstr>
      <vt:lpstr>Simple Light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Eduardo Berinstein</cp:lastModifiedBy>
  <cp:revision>9</cp:revision>
  <dcterms:modified xsi:type="dcterms:W3CDTF">2024-03-22T21:09:18Z</dcterms:modified>
</cp:coreProperties>
</file>